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2" r:id="rId5"/>
    <p:sldId id="260" r:id="rId6"/>
    <p:sldId id="263" r:id="rId7"/>
    <p:sldId id="265" r:id="rId8"/>
    <p:sldId id="268" r:id="rId9"/>
    <p:sldId id="269" r:id="rId10"/>
    <p:sldId id="271" r:id="rId11"/>
    <p:sldId id="258" r:id="rId12"/>
    <p:sldId id="270" r:id="rId13"/>
    <p:sldId id="273" r:id="rId14"/>
    <p:sldId id="272" r:id="rId15"/>
    <p:sldId id="27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416CA4F-7316-497A-9C25-64A6571B8932}" type="datetimeFigureOut">
              <a:rPr lang="ru-RU" smtClean="0"/>
              <a:pPr/>
              <a:t>31.03.2022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54A651-03CF-44F2-A39B-580445099B1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16CA4F-7316-497A-9C25-64A6571B8932}" type="datetimeFigureOut">
              <a:rPr lang="ru-RU" smtClean="0"/>
              <a:pPr/>
              <a:t>31.03.2022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54A651-03CF-44F2-A39B-580445099B1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16CA4F-7316-497A-9C25-64A6571B8932}" type="datetimeFigureOut">
              <a:rPr lang="ru-RU" smtClean="0"/>
              <a:pPr/>
              <a:t>31.03.2022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54A651-03CF-44F2-A39B-580445099B1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16CA4F-7316-497A-9C25-64A6571B8932}" type="datetimeFigureOut">
              <a:rPr lang="ru-RU" smtClean="0"/>
              <a:pPr/>
              <a:t>31.03.2022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54A651-03CF-44F2-A39B-580445099B1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416CA4F-7316-497A-9C25-64A6571B8932}" type="datetimeFigureOut">
              <a:rPr lang="ru-RU" smtClean="0"/>
              <a:pPr/>
              <a:t>31.03.2022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54A651-03CF-44F2-A39B-580445099B1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416CA4F-7316-497A-9C25-64A6571B8932}" type="datetimeFigureOut">
              <a:rPr lang="ru-RU" smtClean="0"/>
              <a:pPr/>
              <a:t>31.03.2022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54A651-03CF-44F2-A39B-580445099B1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416CA4F-7316-497A-9C25-64A6571B8932}" type="datetimeFigureOut">
              <a:rPr lang="ru-RU" smtClean="0"/>
              <a:pPr/>
              <a:t>31.03.2022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054A651-03CF-44F2-A39B-580445099B1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416CA4F-7316-497A-9C25-64A6571B8932}" type="datetimeFigureOut">
              <a:rPr lang="ru-RU" smtClean="0"/>
              <a:pPr/>
              <a:t>31.03.2022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054A651-03CF-44F2-A39B-580445099B1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16CA4F-7316-497A-9C25-64A6571B8932}" type="datetimeFigureOut">
              <a:rPr lang="ru-RU" smtClean="0"/>
              <a:pPr/>
              <a:t>31.03.2022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054A651-03CF-44F2-A39B-580445099B1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16CA4F-7316-497A-9C25-64A6571B8932}" type="datetimeFigureOut">
              <a:rPr lang="ru-RU" smtClean="0"/>
              <a:pPr/>
              <a:t>31.03.2022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54A651-03CF-44F2-A39B-580445099B1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16CA4F-7316-497A-9C25-64A6571B8932}" type="datetimeFigureOut">
              <a:rPr lang="ru-RU" smtClean="0"/>
              <a:pPr/>
              <a:t>31.03.2022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54A651-03CF-44F2-A39B-580445099B1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6CA4F-7316-497A-9C25-64A6571B8932}" type="datetimeFigureOut">
              <a:rPr lang="ru-RU" smtClean="0"/>
              <a:pPr/>
              <a:t>31.03.2022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4A651-03CF-44F2-A39B-580445099B1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1.bin"/><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916832"/>
            <a:ext cx="7772400" cy="1470025"/>
          </a:xfrm>
        </p:spPr>
        <p:txBody>
          <a:bodyPr>
            <a:normAutofit fontScale="90000"/>
          </a:bodyPr>
          <a:lstStyle/>
          <a:p>
            <a:r>
              <a:rPr lang="ru-RU" b="1" dirty="0" err="1"/>
              <a:t>On</a:t>
            </a:r>
            <a:r>
              <a:rPr lang="ru-RU" b="1" dirty="0"/>
              <a:t> </a:t>
            </a:r>
            <a:r>
              <a:rPr lang="ru-RU" b="1" dirty="0" err="1"/>
              <a:t>the</a:t>
            </a:r>
            <a:r>
              <a:rPr lang="ru-RU" b="1" dirty="0"/>
              <a:t> </a:t>
            </a:r>
            <a:r>
              <a:rPr lang="ru-RU" b="1" dirty="0" err="1"/>
              <a:t>relationship</a:t>
            </a:r>
            <a:r>
              <a:rPr lang="ru-RU" b="1" dirty="0"/>
              <a:t> </a:t>
            </a:r>
            <a:r>
              <a:rPr lang="ru-RU" b="1" dirty="0" err="1"/>
              <a:t>between</a:t>
            </a:r>
            <a:r>
              <a:rPr lang="ru-RU" b="1" dirty="0"/>
              <a:t> </a:t>
            </a:r>
            <a:r>
              <a:rPr lang="ru-RU" b="1" dirty="0" err="1"/>
              <a:t>the</a:t>
            </a:r>
            <a:r>
              <a:rPr lang="ru-RU" b="1" dirty="0"/>
              <a:t> </a:t>
            </a:r>
            <a:r>
              <a:rPr lang="ru-RU" b="1" dirty="0" err="1"/>
              <a:t>fractal</a:t>
            </a:r>
            <a:r>
              <a:rPr lang="ru-RU" b="1" dirty="0"/>
              <a:t> </a:t>
            </a:r>
            <a:r>
              <a:rPr lang="ru-RU" b="1" dirty="0" err="1"/>
              <a:t>dimension</a:t>
            </a:r>
            <a:r>
              <a:rPr lang="ru-RU" b="1" dirty="0"/>
              <a:t> </a:t>
            </a:r>
            <a:r>
              <a:rPr lang="ru-RU" b="1" dirty="0" err="1"/>
              <a:t>of</a:t>
            </a:r>
            <a:r>
              <a:rPr lang="ru-RU" b="1" dirty="0"/>
              <a:t> </a:t>
            </a:r>
            <a:r>
              <a:rPr lang="ru-RU" b="1" dirty="0" err="1"/>
              <a:t>geomagnetic</a:t>
            </a:r>
            <a:r>
              <a:rPr lang="ru-RU" b="1" dirty="0"/>
              <a:t> </a:t>
            </a:r>
            <a:r>
              <a:rPr lang="ru-RU" b="1" dirty="0" err="1"/>
              <a:t>variations</a:t>
            </a:r>
            <a:r>
              <a:rPr lang="ru-RU" b="1" dirty="0"/>
              <a:t> </a:t>
            </a:r>
            <a:r>
              <a:rPr lang="ru-RU" b="1" dirty="0" err="1"/>
              <a:t>and</a:t>
            </a:r>
            <a:r>
              <a:rPr lang="ru-RU" b="1" dirty="0"/>
              <a:t> </a:t>
            </a:r>
            <a:r>
              <a:rPr lang="ru-RU" b="1" dirty="0" err="1"/>
              <a:t>the</a:t>
            </a:r>
            <a:r>
              <a:rPr lang="ru-RU" b="1" dirty="0"/>
              <a:t> </a:t>
            </a:r>
            <a:r>
              <a:rPr lang="ru-RU" b="1" dirty="0" err="1"/>
              <a:t>solar</a:t>
            </a:r>
            <a:r>
              <a:rPr lang="ru-RU" b="1" dirty="0"/>
              <a:t> </a:t>
            </a:r>
            <a:r>
              <a:rPr lang="ru-RU" b="1" dirty="0" err="1"/>
              <a:t>wind</a:t>
            </a:r>
            <a:r>
              <a:rPr lang="ru-RU" b="1" dirty="0"/>
              <a:t> </a:t>
            </a:r>
            <a:r>
              <a:rPr lang="ru-RU" b="1" dirty="0" err="1"/>
              <a:t>speed</a:t>
            </a:r>
            <a:endParaRPr lang="ru-RU" b="1" dirty="0"/>
          </a:p>
        </p:txBody>
      </p:sp>
      <p:sp>
        <p:nvSpPr>
          <p:cNvPr id="3" name="Подзаголовок 2"/>
          <p:cNvSpPr>
            <a:spLocks noGrp="1"/>
          </p:cNvSpPr>
          <p:nvPr>
            <p:ph type="subTitle" idx="1"/>
          </p:nvPr>
        </p:nvSpPr>
        <p:spPr/>
        <p:txBody>
          <a:bodyPr/>
          <a:lstStyle/>
          <a:p>
            <a:r>
              <a:rPr lang="en-US" dirty="0" err="1" smtClean="0">
                <a:solidFill>
                  <a:schemeClr val="tx1"/>
                </a:solidFill>
              </a:rPr>
              <a:t>Gvozdarev</a:t>
            </a:r>
            <a:r>
              <a:rPr lang="en-US" dirty="0" smtClean="0">
                <a:solidFill>
                  <a:schemeClr val="tx1"/>
                </a:solidFill>
              </a:rPr>
              <a:t> </a:t>
            </a:r>
            <a:r>
              <a:rPr lang="en-US" dirty="0" err="1" smtClean="0">
                <a:solidFill>
                  <a:schemeClr val="tx1"/>
                </a:solidFill>
              </a:rPr>
              <a:t>Alexey</a:t>
            </a:r>
            <a:endParaRPr lang="en-US" dirty="0" smtClean="0">
              <a:solidFill>
                <a:schemeClr val="tx1"/>
              </a:solidFill>
            </a:endParaRPr>
          </a:p>
          <a:p>
            <a:r>
              <a:rPr lang="en-US" dirty="0" err="1" smtClean="0">
                <a:solidFill>
                  <a:schemeClr val="tx1"/>
                </a:solidFill>
              </a:rPr>
              <a:t>Gorno-Altaysk</a:t>
            </a:r>
            <a:r>
              <a:rPr lang="en-US" dirty="0" smtClean="0">
                <a:solidFill>
                  <a:schemeClr val="tx1"/>
                </a:solidFill>
              </a:rPr>
              <a:t> State University</a:t>
            </a:r>
            <a:endParaRPr lang="ru-RU" dirty="0">
              <a:solidFill>
                <a:schemeClr val="tx1"/>
              </a:solidFill>
            </a:endParaRPr>
          </a:p>
        </p:txBody>
      </p:sp>
      <p:sp>
        <p:nvSpPr>
          <p:cNvPr id="1030" name="AutoShape 6" descr="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rfbr.jpg"/>
          <p:cNvPicPr>
            <a:picLocks noChangeAspect="1"/>
          </p:cNvPicPr>
          <p:nvPr/>
        </p:nvPicPr>
        <p:blipFill>
          <a:blip r:embed="rId2" cstate="print"/>
          <a:stretch>
            <a:fillRect/>
          </a:stretch>
        </p:blipFill>
        <p:spPr>
          <a:xfrm>
            <a:off x="1547664" y="390040"/>
            <a:ext cx="2160240" cy="1080120"/>
          </a:xfrm>
          <a:prstGeom prst="rect">
            <a:avLst/>
          </a:prstGeom>
        </p:spPr>
      </p:pic>
      <p:pic>
        <p:nvPicPr>
          <p:cNvPr id="8" name="Рисунок 7" descr="SCOSTEPlogo.jpg"/>
          <p:cNvPicPr>
            <a:picLocks noChangeAspect="1"/>
          </p:cNvPicPr>
          <p:nvPr/>
        </p:nvPicPr>
        <p:blipFill>
          <a:blip r:embed="rId3" cstate="print"/>
          <a:stretch>
            <a:fillRect/>
          </a:stretch>
        </p:blipFill>
        <p:spPr>
          <a:xfrm>
            <a:off x="6012160" y="372703"/>
            <a:ext cx="2700000" cy="720000"/>
          </a:xfrm>
          <a:prstGeom prst="rect">
            <a:avLst/>
          </a:prstGeom>
        </p:spPr>
      </p:pic>
      <p:pic>
        <p:nvPicPr>
          <p:cNvPr id="9" name="Рисунок 8" descr="PHOTO-2022-02-17-11-44-50.jpg"/>
          <p:cNvPicPr>
            <a:picLocks noChangeAspect="1"/>
          </p:cNvPicPr>
          <p:nvPr/>
        </p:nvPicPr>
        <p:blipFill>
          <a:blip r:embed="rId4" cstate="print"/>
          <a:stretch>
            <a:fillRect/>
          </a:stretch>
        </p:blipFill>
        <p:spPr>
          <a:xfrm>
            <a:off x="395536" y="390040"/>
            <a:ext cx="1074096" cy="1080000"/>
          </a:xfrm>
          <a:prstGeom prst="rect">
            <a:avLst/>
          </a:prstGeom>
        </p:spPr>
      </p:pic>
      <p:sp>
        <p:nvSpPr>
          <p:cNvPr id="4" name="Прямоугольник 3"/>
          <p:cNvSpPr/>
          <p:nvPr/>
        </p:nvSpPr>
        <p:spPr>
          <a:xfrm>
            <a:off x="6015338" y="1112182"/>
            <a:ext cx="1609736"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n-US" dirty="0"/>
              <a:t>STP15-ABS-233</a:t>
            </a:r>
            <a:endParaRPr lang="ru-RU" dirty="0"/>
          </a:p>
        </p:txBody>
      </p:sp>
      <p:sp>
        <p:nvSpPr>
          <p:cNvPr id="5" name="Прямоугольник 4"/>
          <p:cNvSpPr/>
          <p:nvPr/>
        </p:nvSpPr>
        <p:spPr>
          <a:xfrm>
            <a:off x="1393307" y="-25605"/>
            <a:ext cx="7344816" cy="307777"/>
          </a:xfrm>
          <a:prstGeom prst="rect">
            <a:avLst/>
          </a:prstGeom>
        </p:spPr>
        <p:txBody>
          <a:bodyPr wrap="square">
            <a:spAutoFit/>
          </a:bodyPr>
          <a:lstStyle/>
          <a:p>
            <a:pPr algn="ctr"/>
            <a:r>
              <a:rPr lang="en-US" sz="1400" dirty="0"/>
              <a:t>15th Quadrennial Solar-Terrestrial Physics (STP-15) symposium</a:t>
            </a:r>
            <a:endParaRPr lang="ru-RU"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064896" cy="923330"/>
          </a:xfrm>
          <a:prstGeom prst="rect">
            <a:avLst/>
          </a:prstGeom>
        </p:spPr>
        <p:txBody>
          <a:bodyPr wrap="square">
            <a:spAutoFit/>
          </a:bodyPr>
          <a:lstStyle/>
          <a:p>
            <a:r>
              <a:rPr lang="ru-RU" dirty="0" err="1" smtClean="0"/>
              <a:t>Then</a:t>
            </a:r>
            <a:r>
              <a:rPr lang="ru-RU" dirty="0" smtClean="0"/>
              <a:t>, </a:t>
            </a:r>
            <a:r>
              <a:rPr lang="ru-RU" dirty="0" err="1" smtClean="0"/>
              <a:t>the</a:t>
            </a:r>
            <a:r>
              <a:rPr lang="ru-RU" dirty="0" smtClean="0"/>
              <a:t> </a:t>
            </a:r>
            <a:r>
              <a:rPr lang="ru-RU" dirty="0" err="1" smtClean="0"/>
              <a:t>diurnal</a:t>
            </a:r>
            <a:r>
              <a:rPr lang="ru-RU" dirty="0" smtClean="0"/>
              <a:t> </a:t>
            </a:r>
            <a:r>
              <a:rPr lang="ru-RU" dirty="0" err="1" smtClean="0"/>
              <a:t>variation</a:t>
            </a:r>
            <a:r>
              <a:rPr lang="ru-RU" dirty="0" smtClean="0"/>
              <a:t> </a:t>
            </a:r>
            <a:r>
              <a:rPr lang="ru-RU" dirty="0" err="1" smtClean="0"/>
              <a:t>of</a:t>
            </a:r>
            <a:r>
              <a:rPr lang="ru-RU" dirty="0" smtClean="0"/>
              <a:t> </a:t>
            </a:r>
            <a:r>
              <a:rPr lang="ru-RU" dirty="0" err="1" smtClean="0"/>
              <a:t>fractal</a:t>
            </a:r>
            <a:r>
              <a:rPr lang="ru-RU" dirty="0" smtClean="0"/>
              <a:t> </a:t>
            </a:r>
            <a:r>
              <a:rPr lang="ru-RU" dirty="0" err="1" smtClean="0"/>
              <a:t>dimension</a:t>
            </a:r>
            <a:r>
              <a:rPr lang="ru-RU" dirty="0" smtClean="0"/>
              <a:t> </a:t>
            </a:r>
            <a:r>
              <a:rPr lang="ru-RU" dirty="0" err="1" smtClean="0"/>
              <a:t>was</a:t>
            </a:r>
            <a:r>
              <a:rPr lang="ru-RU" dirty="0" smtClean="0"/>
              <a:t> </a:t>
            </a:r>
            <a:r>
              <a:rPr lang="ru-RU" dirty="0" err="1" smtClean="0"/>
              <a:t>removed</a:t>
            </a:r>
            <a:r>
              <a:rPr lang="ru-RU" dirty="0" smtClean="0"/>
              <a:t> </a:t>
            </a:r>
            <a:r>
              <a:rPr lang="ru-RU" dirty="0" err="1" smtClean="0"/>
              <a:t>from</a:t>
            </a:r>
            <a:r>
              <a:rPr lang="ru-RU" dirty="0" smtClean="0"/>
              <a:t> </a:t>
            </a:r>
            <a:r>
              <a:rPr lang="ru-RU" dirty="0" err="1" smtClean="0"/>
              <a:t>the</a:t>
            </a:r>
            <a:r>
              <a:rPr lang="ru-RU" dirty="0" smtClean="0"/>
              <a:t> </a:t>
            </a:r>
            <a:r>
              <a:rPr lang="ru-RU" dirty="0" err="1" smtClean="0"/>
              <a:t>data</a:t>
            </a:r>
            <a:r>
              <a:rPr lang="ru-RU" dirty="0" smtClean="0"/>
              <a:t>, </a:t>
            </a:r>
          </a:p>
          <a:p>
            <a:r>
              <a:rPr lang="ru-RU" dirty="0" err="1" smtClean="0"/>
              <a:t>and</a:t>
            </a:r>
            <a:r>
              <a:rPr lang="ru-RU" dirty="0" smtClean="0"/>
              <a:t> </a:t>
            </a:r>
            <a:r>
              <a:rPr lang="ru-RU" dirty="0" err="1" smtClean="0"/>
              <a:t>the</a:t>
            </a:r>
            <a:r>
              <a:rPr lang="ru-RU" dirty="0" smtClean="0"/>
              <a:t> </a:t>
            </a:r>
            <a:r>
              <a:rPr lang="ru-RU" dirty="0" err="1" smtClean="0"/>
              <a:t>correlation</a:t>
            </a:r>
            <a:r>
              <a:rPr lang="ru-RU" dirty="0" smtClean="0"/>
              <a:t> </a:t>
            </a:r>
            <a:r>
              <a:rPr lang="ru-RU" dirty="0" err="1" smtClean="0"/>
              <a:t>coefficients</a:t>
            </a:r>
            <a:r>
              <a:rPr lang="ru-RU" dirty="0" smtClean="0"/>
              <a:t> </a:t>
            </a:r>
            <a:r>
              <a:rPr lang="ru-RU" dirty="0" err="1" smtClean="0"/>
              <a:t>with</a:t>
            </a:r>
            <a:r>
              <a:rPr lang="ru-RU" dirty="0" smtClean="0"/>
              <a:t> </a:t>
            </a:r>
            <a:r>
              <a:rPr lang="en-US" dirty="0" smtClean="0"/>
              <a:t>a</a:t>
            </a:r>
            <a:r>
              <a:rPr lang="ru-RU" dirty="0" smtClean="0"/>
              <a:t> </a:t>
            </a:r>
            <a:r>
              <a:rPr lang="ru-RU" dirty="0" err="1" smtClean="0"/>
              <a:t>mean</a:t>
            </a:r>
            <a:r>
              <a:rPr lang="ru-RU" dirty="0" smtClean="0"/>
              <a:t> </a:t>
            </a:r>
            <a:r>
              <a:rPr lang="ru-RU" dirty="0" err="1" smtClean="0"/>
              <a:t>values</a:t>
            </a:r>
            <a:r>
              <a:rPr lang="ru-RU" dirty="0" smtClean="0"/>
              <a:t> </a:t>
            </a:r>
            <a:r>
              <a:rPr lang="ru-RU" dirty="0" err="1" smtClean="0"/>
              <a:t>of</a:t>
            </a:r>
            <a:r>
              <a:rPr lang="ru-RU" dirty="0" smtClean="0"/>
              <a:t> </a:t>
            </a:r>
            <a:r>
              <a:rPr lang="ru-RU" dirty="0" err="1" smtClean="0"/>
              <a:t>the</a:t>
            </a:r>
            <a:r>
              <a:rPr lang="ru-RU" dirty="0" smtClean="0"/>
              <a:t> </a:t>
            </a:r>
            <a:r>
              <a:rPr lang="ru-RU" dirty="0" err="1" smtClean="0"/>
              <a:t>solar</a:t>
            </a:r>
            <a:r>
              <a:rPr lang="ru-RU" dirty="0" smtClean="0"/>
              <a:t> </a:t>
            </a:r>
            <a:r>
              <a:rPr lang="ru-RU" dirty="0" err="1" smtClean="0"/>
              <a:t>wind</a:t>
            </a:r>
            <a:r>
              <a:rPr lang="ru-RU" dirty="0" smtClean="0"/>
              <a:t> </a:t>
            </a:r>
            <a:r>
              <a:rPr lang="ru-RU" dirty="0" err="1" smtClean="0"/>
              <a:t>velocity</a:t>
            </a:r>
            <a:r>
              <a:rPr lang="en-US" dirty="0" smtClean="0"/>
              <a:t> (omniweb.gsfc.nasa.gov)</a:t>
            </a:r>
            <a:r>
              <a:rPr lang="ru-RU" dirty="0" smtClean="0"/>
              <a:t> </a:t>
            </a:r>
            <a:r>
              <a:rPr lang="ru-RU" dirty="0" err="1" smtClean="0"/>
              <a:t>over</a:t>
            </a:r>
            <a:r>
              <a:rPr lang="ru-RU" dirty="0" smtClean="0"/>
              <a:t> 45 </a:t>
            </a:r>
            <a:r>
              <a:rPr lang="ru-RU" dirty="0" err="1" smtClean="0"/>
              <a:t>minutes</a:t>
            </a:r>
            <a:r>
              <a:rPr lang="ru-RU" dirty="0" smtClean="0"/>
              <a:t> </a:t>
            </a:r>
            <a:r>
              <a:rPr lang="ru-RU" dirty="0" err="1" smtClean="0"/>
              <a:t>were</a:t>
            </a:r>
            <a:r>
              <a:rPr lang="ru-RU" dirty="0" smtClean="0"/>
              <a:t> </a:t>
            </a:r>
            <a:r>
              <a:rPr lang="ru-RU" dirty="0" err="1" smtClean="0"/>
              <a:t>calculated</a:t>
            </a:r>
            <a:r>
              <a:rPr lang="ru-RU" dirty="0" smtClean="0"/>
              <a:t>. </a:t>
            </a:r>
            <a:endParaRPr lang="ru-RU" dirty="0"/>
          </a:p>
        </p:txBody>
      </p:sp>
      <p:graphicFrame>
        <p:nvGraphicFramePr>
          <p:cNvPr id="3" name="Таблица 2"/>
          <p:cNvGraphicFramePr>
            <a:graphicFrameLocks noGrp="1"/>
          </p:cNvGraphicFramePr>
          <p:nvPr/>
        </p:nvGraphicFramePr>
        <p:xfrm>
          <a:off x="1547664" y="2060848"/>
          <a:ext cx="6096000" cy="741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D(H)</a:t>
                      </a:r>
                      <a:endParaRPr lang="ru-RU" dirty="0"/>
                    </a:p>
                  </a:txBody>
                  <a:tcPr/>
                </a:tc>
                <a:tc>
                  <a:txBody>
                    <a:bodyPr/>
                    <a:lstStyle/>
                    <a:p>
                      <a:pPr algn="ctr"/>
                      <a:r>
                        <a:rPr lang="en-US" dirty="0" smtClean="0"/>
                        <a:t>D(D)</a:t>
                      </a:r>
                      <a:endParaRPr lang="ru-RU" dirty="0"/>
                    </a:p>
                  </a:txBody>
                  <a:tcPr/>
                </a:tc>
                <a:tc>
                  <a:txBody>
                    <a:bodyPr/>
                    <a:lstStyle/>
                    <a:p>
                      <a:pPr algn="ctr"/>
                      <a:r>
                        <a:rPr lang="en-US" dirty="0" smtClean="0"/>
                        <a:t>D(Z)</a:t>
                      </a:r>
                      <a:endParaRPr lang="ru-RU" dirty="0"/>
                    </a:p>
                  </a:txBody>
                  <a:tcPr/>
                </a:tc>
              </a:tr>
              <a:tr h="370840">
                <a:tc>
                  <a:txBody>
                    <a:bodyPr/>
                    <a:lstStyle/>
                    <a:p>
                      <a:pPr algn="ctr"/>
                      <a:r>
                        <a:rPr lang="en-US" dirty="0" smtClean="0"/>
                        <a:t>-0.41</a:t>
                      </a:r>
                      <a:endParaRPr lang="ru-RU" dirty="0"/>
                    </a:p>
                  </a:txBody>
                  <a:tcPr/>
                </a:tc>
                <a:tc>
                  <a:txBody>
                    <a:bodyPr/>
                    <a:lstStyle/>
                    <a:p>
                      <a:pPr algn="ctr"/>
                      <a:r>
                        <a:rPr lang="en-US" dirty="0" smtClean="0"/>
                        <a:t>-0.51</a:t>
                      </a:r>
                      <a:endParaRPr lang="ru-RU" dirty="0"/>
                    </a:p>
                  </a:txBody>
                  <a:tcPr/>
                </a:tc>
                <a:tc>
                  <a:txBody>
                    <a:bodyPr/>
                    <a:lstStyle/>
                    <a:p>
                      <a:pPr algn="ctr"/>
                      <a:r>
                        <a:rPr lang="en-US" dirty="0" smtClean="0"/>
                        <a:t>-0.52</a:t>
                      </a:r>
                      <a:endParaRPr lang="ru-RU" dirty="0"/>
                    </a:p>
                  </a:txBody>
                  <a:tcPr/>
                </a:tc>
              </a:tr>
            </a:tbl>
          </a:graphicData>
        </a:graphic>
      </p:graphicFrame>
      <p:sp>
        <p:nvSpPr>
          <p:cNvPr id="4" name="Прямоугольник 3"/>
          <p:cNvSpPr/>
          <p:nvPr/>
        </p:nvSpPr>
        <p:spPr>
          <a:xfrm>
            <a:off x="1331640" y="1412776"/>
            <a:ext cx="6696744" cy="646331"/>
          </a:xfrm>
          <a:prstGeom prst="rect">
            <a:avLst/>
          </a:prstGeom>
        </p:spPr>
        <p:txBody>
          <a:bodyPr wrap="square">
            <a:spAutoFit/>
          </a:bodyPr>
          <a:lstStyle/>
          <a:p>
            <a:pPr algn="ctr"/>
            <a:r>
              <a:rPr lang="ru-RU" b="1" dirty="0" err="1" smtClean="0"/>
              <a:t>The</a:t>
            </a:r>
            <a:r>
              <a:rPr lang="ru-RU" b="1" dirty="0" smtClean="0"/>
              <a:t> </a:t>
            </a:r>
            <a:r>
              <a:rPr lang="ru-RU" b="1" dirty="0" err="1" smtClean="0"/>
              <a:t>correlation</a:t>
            </a:r>
            <a:r>
              <a:rPr lang="ru-RU" b="1" dirty="0" smtClean="0"/>
              <a:t> </a:t>
            </a:r>
            <a:r>
              <a:rPr lang="ru-RU" b="1" dirty="0" err="1" smtClean="0"/>
              <a:t>coefficient</a:t>
            </a:r>
            <a:r>
              <a:rPr lang="ru-RU" b="1" dirty="0" smtClean="0"/>
              <a:t> </a:t>
            </a:r>
            <a:r>
              <a:rPr lang="en-US" b="1" dirty="0" smtClean="0"/>
              <a:t>for fractal dimension of </a:t>
            </a:r>
            <a:r>
              <a:rPr lang="en-US" b="1" dirty="0" err="1" smtClean="0"/>
              <a:t>geomagnetical</a:t>
            </a:r>
            <a:r>
              <a:rPr lang="en-US" b="1" dirty="0" smtClean="0"/>
              <a:t> field component and solar wind velocity in 2011 </a:t>
            </a:r>
            <a:endParaRPr lang="ru-RU" b="1" dirty="0"/>
          </a:p>
        </p:txBody>
      </p:sp>
      <p:pic>
        <p:nvPicPr>
          <p:cNvPr id="5" name="Рисунок 4" descr="I:\НИЛ геофизики\2021\Stp-15\RvD0d_20119.png"/>
          <p:cNvPicPr/>
          <p:nvPr/>
        </p:nvPicPr>
        <p:blipFill>
          <a:blip r:embed="rId2" cstate="print"/>
          <a:srcRect/>
          <a:stretch>
            <a:fillRect/>
          </a:stretch>
        </p:blipFill>
        <p:spPr bwMode="auto">
          <a:xfrm>
            <a:off x="323528" y="2924944"/>
            <a:ext cx="4320000" cy="3240000"/>
          </a:xfrm>
          <a:prstGeom prst="rect">
            <a:avLst/>
          </a:prstGeom>
          <a:noFill/>
          <a:ln w="9525">
            <a:noFill/>
            <a:miter lim="800000"/>
            <a:headEnd/>
            <a:tailEnd/>
          </a:ln>
        </p:spPr>
      </p:pic>
      <p:pic>
        <p:nvPicPr>
          <p:cNvPr id="6" name="Рисунок 5" descr="RvD0h_20119.png"/>
          <p:cNvPicPr>
            <a:picLocks noChangeAspect="1"/>
          </p:cNvPicPr>
          <p:nvPr/>
        </p:nvPicPr>
        <p:blipFill>
          <a:blip r:embed="rId3" cstate="print"/>
          <a:stretch>
            <a:fillRect/>
          </a:stretch>
        </p:blipFill>
        <p:spPr>
          <a:xfrm>
            <a:off x="4644008" y="2924944"/>
            <a:ext cx="4320000" cy="3244275"/>
          </a:xfrm>
          <a:prstGeom prst="rect">
            <a:avLst/>
          </a:prstGeom>
        </p:spPr>
      </p:pic>
      <p:sp>
        <p:nvSpPr>
          <p:cNvPr id="7" name="TextBox 6"/>
          <p:cNvSpPr txBox="1"/>
          <p:nvPr/>
        </p:nvSpPr>
        <p:spPr>
          <a:xfrm>
            <a:off x="323528" y="6165304"/>
            <a:ext cx="8640960" cy="584775"/>
          </a:xfrm>
          <a:prstGeom prst="rect">
            <a:avLst/>
          </a:prstGeom>
          <a:noFill/>
        </p:spPr>
        <p:txBody>
          <a:bodyPr wrap="square" rtlCol="0">
            <a:spAutoFit/>
          </a:bodyPr>
          <a:lstStyle/>
          <a:p>
            <a:r>
              <a:rPr lang="en-US" sz="1600" dirty="0" smtClean="0"/>
              <a:t>Dependence of fractal dimension of D- (left) H-component (right) at Altay on solar wind velocity for Sept 2011</a:t>
            </a:r>
            <a:r>
              <a:rPr lang="ru-RU" sz="1600" dirty="0" smtClean="0"/>
              <a:t>.</a:t>
            </a:r>
            <a:r>
              <a:rPr lang="en-US" sz="1600" dirty="0" smtClean="0"/>
              <a:t> Correlation coefficient is shown at right panel title.</a:t>
            </a:r>
            <a:endParaRPr lang="ru-RU" sz="1600" dirty="0"/>
          </a:p>
        </p:txBody>
      </p:sp>
      <p:sp>
        <p:nvSpPr>
          <p:cNvPr id="8" name="Прямоугольник 7"/>
          <p:cNvSpPr/>
          <p:nvPr/>
        </p:nvSpPr>
        <p:spPr>
          <a:xfrm>
            <a:off x="1393307" y="-25605"/>
            <a:ext cx="7344816" cy="307777"/>
          </a:xfrm>
          <a:prstGeom prst="rect">
            <a:avLst/>
          </a:prstGeom>
        </p:spPr>
        <p:txBody>
          <a:bodyPr wrap="square">
            <a:spAutoFit/>
          </a:bodyPr>
          <a:lstStyle/>
          <a:p>
            <a:pPr algn="ctr"/>
            <a:r>
              <a:rPr lang="en-US" sz="1400" dirty="0"/>
              <a:t>15th Quadrennial Solar-Terrestrial Physics (STP-15) </a:t>
            </a:r>
            <a:r>
              <a:rPr lang="en-US" sz="1400" dirty="0" smtClean="0"/>
              <a:t>symposium: STP15-ABS-233</a:t>
            </a:r>
            <a:endParaRPr lang="ru-RU"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vD0h_20113.png"/>
          <p:cNvPicPr>
            <a:picLocks/>
          </p:cNvPicPr>
          <p:nvPr/>
        </p:nvPicPr>
        <p:blipFill>
          <a:blip r:embed="rId2" cstate="print"/>
          <a:stretch>
            <a:fillRect/>
          </a:stretch>
        </p:blipFill>
        <p:spPr>
          <a:xfrm>
            <a:off x="4572000" y="693056"/>
            <a:ext cx="4320000" cy="3240000"/>
          </a:xfrm>
          <a:prstGeom prst="rect">
            <a:avLst/>
          </a:prstGeom>
        </p:spPr>
      </p:pic>
      <p:sp>
        <p:nvSpPr>
          <p:cNvPr id="3" name="TextBox 2"/>
          <p:cNvSpPr txBox="1"/>
          <p:nvPr/>
        </p:nvSpPr>
        <p:spPr>
          <a:xfrm>
            <a:off x="683568" y="4005064"/>
            <a:ext cx="7848872" cy="923330"/>
          </a:xfrm>
          <a:prstGeom prst="rect">
            <a:avLst/>
          </a:prstGeom>
          <a:noFill/>
        </p:spPr>
        <p:txBody>
          <a:bodyPr wrap="square" rtlCol="0">
            <a:spAutoFit/>
          </a:bodyPr>
          <a:lstStyle/>
          <a:p>
            <a:r>
              <a:rPr lang="en-US" dirty="0" smtClean="0"/>
              <a:t>Dependence of fractal dimension of D- (left) and H-component (right) at Altay on solar wind velocity for March 2011</a:t>
            </a:r>
            <a:r>
              <a:rPr lang="ru-RU" dirty="0" smtClean="0"/>
              <a:t>.</a:t>
            </a:r>
            <a:r>
              <a:rPr lang="en-US" dirty="0" smtClean="0"/>
              <a:t> Correlation coefficient is shown at right panel title. It is shown, that correlation is absent.</a:t>
            </a:r>
            <a:endParaRPr lang="ru-RU" dirty="0"/>
          </a:p>
        </p:txBody>
      </p:sp>
      <p:pic>
        <p:nvPicPr>
          <p:cNvPr id="5" name="Рисунок 4" descr="I:\НИЛ геофизики\2021\Stp-15\RvD0d_20113.png"/>
          <p:cNvPicPr>
            <a:picLocks noChangeAspect="1"/>
          </p:cNvPicPr>
          <p:nvPr/>
        </p:nvPicPr>
        <p:blipFill>
          <a:blip r:embed="rId3" cstate="print"/>
          <a:srcRect/>
          <a:stretch>
            <a:fillRect/>
          </a:stretch>
        </p:blipFill>
        <p:spPr bwMode="auto">
          <a:xfrm>
            <a:off x="395536" y="688775"/>
            <a:ext cx="4320000" cy="3244281"/>
          </a:xfrm>
          <a:prstGeom prst="rect">
            <a:avLst/>
          </a:prstGeom>
          <a:noFill/>
          <a:ln w="9525">
            <a:noFill/>
            <a:miter lim="800000"/>
            <a:headEnd/>
            <a:tailEnd/>
          </a:ln>
        </p:spPr>
      </p:pic>
      <p:sp>
        <p:nvSpPr>
          <p:cNvPr id="6" name="TextBox 5"/>
          <p:cNvSpPr txBox="1"/>
          <p:nvPr/>
        </p:nvSpPr>
        <p:spPr>
          <a:xfrm>
            <a:off x="2627784" y="5157192"/>
            <a:ext cx="3696781" cy="369332"/>
          </a:xfrm>
          <a:prstGeom prst="rect">
            <a:avLst/>
          </a:prstGeom>
          <a:noFill/>
        </p:spPr>
        <p:txBody>
          <a:bodyPr wrap="none" rtlCol="0">
            <a:spAutoFit/>
          </a:bodyPr>
          <a:lstStyle/>
          <a:p>
            <a:r>
              <a:rPr lang="en-US" b="1" dirty="0" smtClean="0"/>
              <a:t>Other sources of plasma </a:t>
            </a:r>
            <a:r>
              <a:rPr lang="en-US" b="1" dirty="0" err="1" smtClean="0"/>
              <a:t>turbulense</a:t>
            </a:r>
            <a:r>
              <a:rPr lang="en-US" b="1" dirty="0" smtClean="0"/>
              <a:t>?</a:t>
            </a:r>
            <a:endParaRPr lang="ru-RU" b="1" dirty="0"/>
          </a:p>
        </p:txBody>
      </p:sp>
      <p:sp>
        <p:nvSpPr>
          <p:cNvPr id="7" name="Прямоугольник 6"/>
          <p:cNvSpPr/>
          <p:nvPr/>
        </p:nvSpPr>
        <p:spPr>
          <a:xfrm>
            <a:off x="1393307" y="-25605"/>
            <a:ext cx="7344816" cy="307777"/>
          </a:xfrm>
          <a:prstGeom prst="rect">
            <a:avLst/>
          </a:prstGeom>
        </p:spPr>
        <p:txBody>
          <a:bodyPr wrap="square">
            <a:spAutoFit/>
          </a:bodyPr>
          <a:lstStyle/>
          <a:p>
            <a:pPr algn="ctr"/>
            <a:r>
              <a:rPr lang="en-US" sz="1400" dirty="0"/>
              <a:t>15th Quadrennial Solar-Terrestrial Physics (STP-15) </a:t>
            </a:r>
            <a:r>
              <a:rPr lang="en-US" sz="1400" dirty="0" smtClean="0"/>
              <a:t>symposium: STP15-ABS-233</a:t>
            </a:r>
            <a:endParaRPr lang="ru-RU"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R_2011.png"/>
          <p:cNvPicPr>
            <a:picLocks noChangeAspect="1"/>
          </p:cNvPicPr>
          <p:nvPr/>
        </p:nvPicPr>
        <p:blipFill>
          <a:blip r:embed="rId2" cstate="print"/>
          <a:stretch>
            <a:fillRect/>
          </a:stretch>
        </p:blipFill>
        <p:spPr>
          <a:xfrm>
            <a:off x="971600" y="332656"/>
            <a:ext cx="7389637" cy="5369572"/>
          </a:xfrm>
          <a:prstGeom prst="rect">
            <a:avLst/>
          </a:prstGeom>
        </p:spPr>
      </p:pic>
      <p:sp>
        <p:nvSpPr>
          <p:cNvPr id="6" name="TextBox 5"/>
          <p:cNvSpPr txBox="1"/>
          <p:nvPr/>
        </p:nvSpPr>
        <p:spPr>
          <a:xfrm>
            <a:off x="1115616" y="5877272"/>
            <a:ext cx="6984776" cy="646331"/>
          </a:xfrm>
          <a:prstGeom prst="rect">
            <a:avLst/>
          </a:prstGeom>
          <a:noFill/>
        </p:spPr>
        <p:txBody>
          <a:bodyPr wrap="square" rtlCol="0">
            <a:spAutoFit/>
          </a:bodyPr>
          <a:lstStyle/>
          <a:p>
            <a:pPr algn="ctr"/>
            <a:r>
              <a:rPr lang="en-US" dirty="0" smtClean="0"/>
              <a:t>Monthly correlation coefficients for </a:t>
            </a:r>
            <a:r>
              <a:rPr lang="en-US" dirty="0" err="1" smtClean="0"/>
              <a:t>geomagnetical</a:t>
            </a:r>
            <a:r>
              <a:rPr lang="en-US" dirty="0" smtClean="0"/>
              <a:t> variation fractal dimension at Altay and solar wind velocity </a:t>
            </a:r>
            <a:endParaRPr lang="ru-RU" dirty="0"/>
          </a:p>
        </p:txBody>
      </p:sp>
      <p:sp>
        <p:nvSpPr>
          <p:cNvPr id="4" name="Прямоугольник 3"/>
          <p:cNvSpPr/>
          <p:nvPr/>
        </p:nvSpPr>
        <p:spPr>
          <a:xfrm>
            <a:off x="1393307" y="-25605"/>
            <a:ext cx="7344816" cy="307777"/>
          </a:xfrm>
          <a:prstGeom prst="rect">
            <a:avLst/>
          </a:prstGeom>
        </p:spPr>
        <p:txBody>
          <a:bodyPr wrap="square">
            <a:spAutoFit/>
          </a:bodyPr>
          <a:lstStyle/>
          <a:p>
            <a:pPr algn="ctr"/>
            <a:r>
              <a:rPr lang="en-US" sz="1400" dirty="0"/>
              <a:t>15th Quadrennial Solar-Terrestrial Physics (STP-15) </a:t>
            </a:r>
            <a:r>
              <a:rPr lang="en-US" sz="1400" dirty="0" smtClean="0"/>
              <a:t>symposium: STP15-ABS-233</a:t>
            </a:r>
            <a:endParaRPr lang="ru-RU"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оэффициенты регрессии.png"/>
          <p:cNvPicPr>
            <a:picLocks noChangeAspect="1"/>
          </p:cNvPicPr>
          <p:nvPr/>
        </p:nvPicPr>
        <p:blipFill>
          <a:blip r:embed="rId2" cstate="print"/>
          <a:stretch>
            <a:fillRect/>
          </a:stretch>
        </p:blipFill>
        <p:spPr>
          <a:xfrm>
            <a:off x="755576" y="537759"/>
            <a:ext cx="7560840" cy="5293460"/>
          </a:xfrm>
          <a:prstGeom prst="rect">
            <a:avLst/>
          </a:prstGeom>
        </p:spPr>
      </p:pic>
      <p:sp>
        <p:nvSpPr>
          <p:cNvPr id="3" name="Прямоугольник 2"/>
          <p:cNvSpPr/>
          <p:nvPr/>
        </p:nvSpPr>
        <p:spPr>
          <a:xfrm>
            <a:off x="899592" y="5934670"/>
            <a:ext cx="7344816" cy="646331"/>
          </a:xfrm>
          <a:prstGeom prst="rect">
            <a:avLst/>
          </a:prstGeom>
        </p:spPr>
        <p:txBody>
          <a:bodyPr wrap="square">
            <a:spAutoFit/>
          </a:bodyPr>
          <a:lstStyle/>
          <a:p>
            <a:pPr algn="ctr"/>
            <a:r>
              <a:rPr lang="en-US" dirty="0" smtClean="0"/>
              <a:t>Monthly regression coefficients for </a:t>
            </a:r>
            <a:r>
              <a:rPr lang="en-US" dirty="0" err="1" smtClean="0"/>
              <a:t>geomagnetical</a:t>
            </a:r>
            <a:r>
              <a:rPr lang="en-US" dirty="0" smtClean="0"/>
              <a:t> variation fractal dimension at Altay and solar wind velocity </a:t>
            </a:r>
            <a:endParaRPr lang="ru-RU" dirty="0"/>
          </a:p>
        </p:txBody>
      </p:sp>
      <p:sp>
        <p:nvSpPr>
          <p:cNvPr id="4" name="Прямоугольник 3"/>
          <p:cNvSpPr/>
          <p:nvPr/>
        </p:nvSpPr>
        <p:spPr>
          <a:xfrm>
            <a:off x="1393307" y="-25605"/>
            <a:ext cx="7344816" cy="307777"/>
          </a:xfrm>
          <a:prstGeom prst="rect">
            <a:avLst/>
          </a:prstGeom>
        </p:spPr>
        <p:txBody>
          <a:bodyPr wrap="square">
            <a:spAutoFit/>
          </a:bodyPr>
          <a:lstStyle/>
          <a:p>
            <a:pPr algn="ctr"/>
            <a:r>
              <a:rPr lang="en-US" sz="1400" dirty="0"/>
              <a:t>15th Quadrennial Solar-Terrestrial Physics (STP-15) </a:t>
            </a:r>
            <a:r>
              <a:rPr lang="en-US" sz="1400" dirty="0" smtClean="0"/>
              <a:t>symposium: STP15-ABS-233</a:t>
            </a:r>
            <a:endParaRPr lang="ru-RU"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76672"/>
            <a:ext cx="8496944" cy="6001643"/>
          </a:xfrm>
          <a:prstGeom prst="rect">
            <a:avLst/>
          </a:prstGeom>
          <a:noFill/>
        </p:spPr>
        <p:txBody>
          <a:bodyPr wrap="square" rtlCol="0">
            <a:spAutoFit/>
          </a:bodyPr>
          <a:lstStyle/>
          <a:p>
            <a:pPr algn="ctr"/>
            <a:r>
              <a:rPr lang="en-US" sz="2400" b="1" dirty="0" smtClean="0"/>
              <a:t>Conclusion</a:t>
            </a:r>
          </a:p>
          <a:p>
            <a:pPr marL="457200" indent="-457200">
              <a:buAutoNum type="arabicPeriod"/>
            </a:pPr>
            <a:r>
              <a:rPr lang="en-US" sz="2400" dirty="0" smtClean="0"/>
              <a:t>For each 45-minute interval for </a:t>
            </a:r>
            <a:r>
              <a:rPr lang="en-US" sz="2400" dirty="0" err="1" smtClean="0"/>
              <a:t>Baygazan</a:t>
            </a:r>
            <a:r>
              <a:rPr lang="en-US" sz="2400" dirty="0" smtClean="0"/>
              <a:t> quartz </a:t>
            </a:r>
            <a:r>
              <a:rPr lang="en-US" sz="2400" dirty="0" err="1" smtClean="0"/>
              <a:t>variometer</a:t>
            </a:r>
            <a:r>
              <a:rPr lang="en-US" sz="2400" dirty="0" smtClean="0"/>
              <a:t> data of 2011, the fractal dimensions of DHZ-geomagnetic variations were calculated using the Higuchi method (9918 values). </a:t>
            </a:r>
          </a:p>
          <a:p>
            <a:pPr marL="457200" indent="-457200">
              <a:buAutoNum type="arabicPeriod"/>
            </a:pPr>
            <a:r>
              <a:rPr lang="en-US" sz="2400" dirty="0" smtClean="0"/>
              <a:t>The diurnal variation of fractal dimension was removed from this values, and the correlation coefficients with the mean values of the solar wind velocity over 45 minutes were calculated. The negative correlation of geomagnetic variation fractal dimension and averaged solar wind velocity is revealed.</a:t>
            </a:r>
          </a:p>
          <a:p>
            <a:pPr marL="457200" indent="-457200">
              <a:buAutoNum type="arabicPeriod"/>
            </a:pPr>
            <a:r>
              <a:rPr lang="ru-RU" sz="2400" dirty="0" err="1" smtClean="0"/>
              <a:t>Probably</a:t>
            </a:r>
            <a:r>
              <a:rPr lang="ru-RU" sz="2400" dirty="0" smtClean="0"/>
              <a:t>, </a:t>
            </a:r>
            <a:r>
              <a:rPr lang="ru-RU" sz="2400" dirty="0" err="1" smtClean="0"/>
              <a:t>the</a:t>
            </a:r>
            <a:r>
              <a:rPr lang="ru-RU" sz="2400" dirty="0" smtClean="0"/>
              <a:t> </a:t>
            </a:r>
            <a:r>
              <a:rPr lang="ru-RU" sz="2400" dirty="0" err="1" smtClean="0"/>
              <a:t>speed</a:t>
            </a:r>
            <a:r>
              <a:rPr lang="ru-RU" sz="2400" dirty="0" smtClean="0"/>
              <a:t> </a:t>
            </a:r>
            <a:r>
              <a:rPr lang="ru-RU" sz="2400" dirty="0" err="1" smtClean="0"/>
              <a:t>of</a:t>
            </a:r>
            <a:r>
              <a:rPr lang="ru-RU" sz="2400" dirty="0" smtClean="0"/>
              <a:t> </a:t>
            </a:r>
            <a:r>
              <a:rPr lang="ru-RU" sz="2400" dirty="0" err="1" smtClean="0"/>
              <a:t>the</a:t>
            </a:r>
            <a:r>
              <a:rPr lang="ru-RU" sz="2400" dirty="0" smtClean="0"/>
              <a:t> </a:t>
            </a:r>
            <a:r>
              <a:rPr lang="ru-RU" sz="2400" dirty="0" err="1" smtClean="0"/>
              <a:t>solar</a:t>
            </a:r>
            <a:r>
              <a:rPr lang="ru-RU" sz="2400" dirty="0" smtClean="0"/>
              <a:t> </a:t>
            </a:r>
            <a:r>
              <a:rPr lang="ru-RU" sz="2400" dirty="0" err="1" smtClean="0"/>
              <a:t>wind</a:t>
            </a:r>
            <a:r>
              <a:rPr lang="ru-RU" sz="2400" dirty="0" smtClean="0"/>
              <a:t> </a:t>
            </a:r>
            <a:r>
              <a:rPr lang="ru-RU" sz="2400" dirty="0" err="1" smtClean="0"/>
              <a:t>affects</a:t>
            </a:r>
            <a:r>
              <a:rPr lang="ru-RU" sz="2400" dirty="0" smtClean="0"/>
              <a:t> </a:t>
            </a:r>
            <a:r>
              <a:rPr lang="ru-RU" sz="2400" dirty="0" err="1" smtClean="0"/>
              <a:t>a</a:t>
            </a:r>
            <a:r>
              <a:rPr lang="ru-RU" sz="2400" dirty="0" smtClean="0"/>
              <a:t> </a:t>
            </a:r>
            <a:r>
              <a:rPr lang="ru-RU" sz="2400" dirty="0" err="1" smtClean="0"/>
              <a:t>turbulence</a:t>
            </a:r>
            <a:r>
              <a:rPr lang="ru-RU" sz="2400" dirty="0" smtClean="0"/>
              <a:t> </a:t>
            </a:r>
            <a:r>
              <a:rPr lang="ru-RU" sz="2400" dirty="0" err="1" smtClean="0"/>
              <a:t>of</a:t>
            </a:r>
            <a:r>
              <a:rPr lang="ru-RU" sz="2400" dirty="0" smtClean="0"/>
              <a:t> </a:t>
            </a:r>
            <a:r>
              <a:rPr lang="ru-RU" sz="2400" dirty="0" err="1" smtClean="0"/>
              <a:t>a</a:t>
            </a:r>
            <a:r>
              <a:rPr lang="ru-RU" sz="2400" dirty="0" smtClean="0"/>
              <a:t> </a:t>
            </a:r>
            <a:r>
              <a:rPr lang="ru-RU" sz="2400" dirty="0" err="1" smtClean="0"/>
              <a:t>magnetospheric</a:t>
            </a:r>
            <a:r>
              <a:rPr lang="ru-RU" sz="2400" dirty="0" smtClean="0"/>
              <a:t> </a:t>
            </a:r>
            <a:r>
              <a:rPr lang="ru-RU" sz="2400" dirty="0" err="1" smtClean="0"/>
              <a:t>plasma</a:t>
            </a:r>
            <a:r>
              <a:rPr lang="ru-RU" sz="2400" dirty="0" smtClean="0"/>
              <a:t> </a:t>
            </a:r>
            <a:r>
              <a:rPr lang="ru-RU" sz="2400" dirty="0" err="1" smtClean="0"/>
              <a:t>and</a:t>
            </a:r>
            <a:r>
              <a:rPr lang="ru-RU" sz="2400" dirty="0" smtClean="0"/>
              <a:t> </a:t>
            </a:r>
            <a:r>
              <a:rPr lang="ru-RU" sz="2400" dirty="0" err="1" smtClean="0"/>
              <a:t>this</a:t>
            </a:r>
            <a:r>
              <a:rPr lang="ru-RU" sz="2400" dirty="0" smtClean="0"/>
              <a:t> </a:t>
            </a:r>
            <a:r>
              <a:rPr lang="ru-RU" sz="2400" dirty="0" err="1" smtClean="0"/>
              <a:t>is</a:t>
            </a:r>
            <a:r>
              <a:rPr lang="ru-RU" sz="2400" dirty="0" smtClean="0"/>
              <a:t> </a:t>
            </a:r>
            <a:r>
              <a:rPr lang="ru-RU" sz="2400" dirty="0" err="1" smtClean="0"/>
              <a:t>reflected</a:t>
            </a:r>
            <a:r>
              <a:rPr lang="ru-RU" sz="2400" dirty="0" smtClean="0"/>
              <a:t> </a:t>
            </a:r>
            <a:r>
              <a:rPr lang="ru-RU" sz="2400" dirty="0" err="1" smtClean="0"/>
              <a:t>in</a:t>
            </a:r>
            <a:r>
              <a:rPr lang="ru-RU" sz="2400" dirty="0" smtClean="0"/>
              <a:t> </a:t>
            </a:r>
            <a:r>
              <a:rPr lang="ru-RU" sz="2400" dirty="0" err="1" smtClean="0"/>
              <a:t>the</a:t>
            </a:r>
            <a:r>
              <a:rPr lang="ru-RU" sz="2400" dirty="0" smtClean="0"/>
              <a:t> </a:t>
            </a:r>
            <a:r>
              <a:rPr lang="ru-RU" sz="2400" dirty="0" err="1" smtClean="0"/>
              <a:t>fractal</a:t>
            </a:r>
            <a:r>
              <a:rPr lang="ru-RU" sz="2400" dirty="0" smtClean="0"/>
              <a:t> </a:t>
            </a:r>
            <a:r>
              <a:rPr lang="ru-RU" sz="2400" dirty="0" err="1" smtClean="0"/>
              <a:t>dimension</a:t>
            </a:r>
            <a:r>
              <a:rPr lang="ru-RU" sz="2400" dirty="0" smtClean="0"/>
              <a:t> </a:t>
            </a:r>
            <a:r>
              <a:rPr lang="ru-RU" sz="2400" dirty="0" err="1" smtClean="0"/>
              <a:t>of</a:t>
            </a:r>
            <a:r>
              <a:rPr lang="ru-RU" sz="2400" dirty="0" smtClean="0"/>
              <a:t> </a:t>
            </a:r>
            <a:r>
              <a:rPr lang="ru-RU" sz="2400" dirty="0" err="1" smtClean="0"/>
              <a:t>geomagnetic</a:t>
            </a:r>
            <a:r>
              <a:rPr lang="ru-RU" sz="2400" dirty="0" smtClean="0"/>
              <a:t> </a:t>
            </a:r>
            <a:r>
              <a:rPr lang="ru-RU" sz="2400" dirty="0" err="1" smtClean="0"/>
              <a:t>variations</a:t>
            </a:r>
            <a:endParaRPr lang="en-US" sz="2400" dirty="0" smtClean="0"/>
          </a:p>
          <a:p>
            <a:pPr marL="457200" indent="-457200">
              <a:buAutoNum type="arabicPeriod"/>
            </a:pPr>
            <a:r>
              <a:rPr lang="en-US" sz="2400" dirty="0" smtClean="0"/>
              <a:t>The</a:t>
            </a:r>
            <a:r>
              <a:rPr lang="ru-RU" sz="2400" dirty="0" smtClean="0"/>
              <a:t> </a:t>
            </a:r>
            <a:r>
              <a:rPr lang="ru-RU" sz="2400" dirty="0" err="1" smtClean="0"/>
              <a:t>more</a:t>
            </a:r>
            <a:r>
              <a:rPr lang="ru-RU" sz="2400" dirty="0" smtClean="0"/>
              <a:t> </a:t>
            </a:r>
            <a:r>
              <a:rPr lang="ru-RU" sz="2400" dirty="0" err="1" smtClean="0"/>
              <a:t>detailed</a:t>
            </a:r>
            <a:r>
              <a:rPr lang="ru-RU" sz="2400" dirty="0" smtClean="0"/>
              <a:t> </a:t>
            </a:r>
            <a:r>
              <a:rPr lang="ru-RU" sz="2400" dirty="0" err="1" smtClean="0"/>
              <a:t>analysis</a:t>
            </a:r>
            <a:r>
              <a:rPr lang="ru-RU" sz="2400" dirty="0" smtClean="0"/>
              <a:t> </a:t>
            </a:r>
            <a:r>
              <a:rPr lang="en-US" sz="2400" dirty="0" smtClean="0"/>
              <a:t>have shown</a:t>
            </a:r>
            <a:r>
              <a:rPr lang="ru-RU" sz="2400" dirty="0" smtClean="0"/>
              <a:t> </a:t>
            </a:r>
            <a:r>
              <a:rPr lang="ru-RU" sz="2400" dirty="0" err="1" smtClean="0"/>
              <a:t>that</a:t>
            </a:r>
            <a:r>
              <a:rPr lang="ru-RU" sz="2400" dirty="0" smtClean="0"/>
              <a:t> </a:t>
            </a:r>
            <a:r>
              <a:rPr lang="ru-RU" sz="2400" dirty="0" err="1" smtClean="0"/>
              <a:t>the</a:t>
            </a:r>
            <a:r>
              <a:rPr lang="ru-RU" sz="2400" dirty="0" smtClean="0"/>
              <a:t> </a:t>
            </a:r>
            <a:r>
              <a:rPr lang="ru-RU" sz="2400" dirty="0" err="1" smtClean="0"/>
              <a:t>correlation</a:t>
            </a:r>
            <a:r>
              <a:rPr lang="ru-RU" sz="2400" dirty="0" smtClean="0"/>
              <a:t> </a:t>
            </a:r>
            <a:r>
              <a:rPr lang="ru-RU" sz="2400" dirty="0" err="1" smtClean="0"/>
              <a:t>coefficients</a:t>
            </a:r>
            <a:r>
              <a:rPr lang="ru-RU" sz="2400" dirty="0" smtClean="0"/>
              <a:t> </a:t>
            </a:r>
            <a:r>
              <a:rPr lang="ru-RU" sz="2400" dirty="0" err="1" smtClean="0"/>
              <a:t>vary</a:t>
            </a:r>
            <a:r>
              <a:rPr lang="ru-RU" sz="2400" dirty="0" smtClean="0"/>
              <a:t> </a:t>
            </a:r>
            <a:r>
              <a:rPr lang="ru-RU" sz="2400" dirty="0" err="1" smtClean="0"/>
              <a:t>from</a:t>
            </a:r>
            <a:r>
              <a:rPr lang="ru-RU" sz="2400" dirty="0" smtClean="0"/>
              <a:t> </a:t>
            </a:r>
            <a:r>
              <a:rPr lang="ru-RU" sz="2400" dirty="0" err="1" smtClean="0"/>
              <a:t>month</a:t>
            </a:r>
            <a:r>
              <a:rPr lang="ru-RU" sz="2400" dirty="0" smtClean="0"/>
              <a:t> </a:t>
            </a:r>
            <a:r>
              <a:rPr lang="ru-RU" sz="2400" dirty="0" err="1" smtClean="0"/>
              <a:t>to</a:t>
            </a:r>
            <a:r>
              <a:rPr lang="ru-RU" sz="2400" dirty="0" smtClean="0"/>
              <a:t> </a:t>
            </a:r>
            <a:r>
              <a:rPr lang="ru-RU" sz="2400" dirty="0" err="1" smtClean="0"/>
              <a:t>month</a:t>
            </a:r>
            <a:r>
              <a:rPr lang="en-US" sz="2400" dirty="0" smtClean="0"/>
              <a:t> =&gt;. Are there inner atmosphere sources of plasma turbulence in ionosphere?</a:t>
            </a:r>
            <a:endParaRPr lang="ru-RU" sz="2400" dirty="0"/>
          </a:p>
        </p:txBody>
      </p:sp>
      <p:sp>
        <p:nvSpPr>
          <p:cNvPr id="3" name="Прямоугольник 2"/>
          <p:cNvSpPr/>
          <p:nvPr/>
        </p:nvSpPr>
        <p:spPr>
          <a:xfrm>
            <a:off x="1393307" y="-25605"/>
            <a:ext cx="7344816" cy="307777"/>
          </a:xfrm>
          <a:prstGeom prst="rect">
            <a:avLst/>
          </a:prstGeom>
        </p:spPr>
        <p:txBody>
          <a:bodyPr wrap="square">
            <a:spAutoFit/>
          </a:bodyPr>
          <a:lstStyle/>
          <a:p>
            <a:pPr algn="ctr"/>
            <a:r>
              <a:rPr lang="en-US" sz="1400" dirty="0"/>
              <a:t>15th Quadrennial Solar-Terrestrial Physics (STP-15) </a:t>
            </a:r>
            <a:r>
              <a:rPr lang="en-US" sz="1400" dirty="0" smtClean="0"/>
              <a:t>symposium: STP15-ABS-233</a:t>
            </a:r>
            <a:endParaRPr lang="ru-RU"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авильон на фоне гор.jpg"/>
          <p:cNvPicPr>
            <a:picLocks noChangeAspect="1"/>
          </p:cNvPicPr>
          <p:nvPr/>
        </p:nvPicPr>
        <p:blipFill>
          <a:blip r:embed="rId2" cstate="print"/>
          <a:stretch>
            <a:fillRect/>
          </a:stretch>
        </p:blipFill>
        <p:spPr>
          <a:xfrm>
            <a:off x="-324544" y="0"/>
            <a:ext cx="10312781" cy="6858000"/>
          </a:xfrm>
          <a:prstGeom prst="rect">
            <a:avLst/>
          </a:prstGeom>
        </p:spPr>
      </p:pic>
      <p:sp>
        <p:nvSpPr>
          <p:cNvPr id="3" name="TextBox 2"/>
          <p:cNvSpPr txBox="1"/>
          <p:nvPr/>
        </p:nvSpPr>
        <p:spPr>
          <a:xfrm>
            <a:off x="2843808" y="1844824"/>
            <a:ext cx="4242700" cy="584775"/>
          </a:xfrm>
          <a:prstGeom prst="rect">
            <a:avLst/>
          </a:prstGeom>
          <a:noFill/>
        </p:spPr>
        <p:txBody>
          <a:bodyPr wrap="none" rtlCol="0">
            <a:spAutoFit/>
          </a:bodyPr>
          <a:lstStyle/>
          <a:p>
            <a:r>
              <a:rPr lang="en-US" sz="3200" i="1" dirty="0" smtClean="0">
                <a:solidFill>
                  <a:srgbClr val="002060"/>
                </a:solidFill>
              </a:rPr>
              <a:t>Thank you for attention!</a:t>
            </a:r>
            <a:endParaRPr lang="ru-RU" sz="3200" i="1" dirty="0">
              <a:solidFill>
                <a:srgbClr val="002060"/>
              </a:solidFill>
            </a:endParaRPr>
          </a:p>
        </p:txBody>
      </p:sp>
      <p:sp>
        <p:nvSpPr>
          <p:cNvPr id="4" name="TextBox 3"/>
          <p:cNvSpPr txBox="1"/>
          <p:nvPr/>
        </p:nvSpPr>
        <p:spPr>
          <a:xfrm>
            <a:off x="1475656" y="5949280"/>
            <a:ext cx="5527667" cy="369332"/>
          </a:xfrm>
          <a:prstGeom prst="rect">
            <a:avLst/>
          </a:prstGeom>
          <a:noFill/>
        </p:spPr>
        <p:txBody>
          <a:bodyPr wrap="none" rtlCol="0">
            <a:spAutoFit/>
          </a:bodyPr>
          <a:lstStyle/>
          <a:p>
            <a:r>
              <a:rPr lang="en-US" dirty="0" smtClean="0">
                <a:solidFill>
                  <a:schemeClr val="accent5">
                    <a:lumMod val="40000"/>
                    <a:lumOff val="60000"/>
                  </a:schemeClr>
                </a:solidFill>
              </a:rPr>
              <a:t>This work is supported by RFBR grant  </a:t>
            </a:r>
            <a:r>
              <a:rPr lang="ru-RU" dirty="0" smtClean="0">
                <a:solidFill>
                  <a:schemeClr val="accent5">
                    <a:lumMod val="40000"/>
                    <a:lumOff val="60000"/>
                  </a:schemeClr>
                </a:solidFill>
              </a:rPr>
              <a:t>20-45-040013  </a:t>
            </a:r>
            <a:r>
              <a:rPr lang="en-US" dirty="0" smtClean="0">
                <a:solidFill>
                  <a:schemeClr val="accent5">
                    <a:lumMod val="40000"/>
                    <a:lumOff val="60000"/>
                  </a:schemeClr>
                </a:solidFill>
              </a:rPr>
              <a:t>r</a:t>
            </a:r>
            <a:r>
              <a:rPr lang="ru-RU" dirty="0" err="1" smtClean="0">
                <a:solidFill>
                  <a:schemeClr val="accent5">
                    <a:lumMod val="40000"/>
                    <a:lumOff val="60000"/>
                  </a:schemeClr>
                </a:solidFill>
              </a:rPr>
              <a:t>_а</a:t>
            </a:r>
            <a:endParaRPr lang="ru-RU"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7188" y="4643438"/>
            <a:ext cx="8229600" cy="2071687"/>
          </a:xfrm>
        </p:spPr>
        <p:txBody>
          <a:bodyPr/>
          <a:lstStyle/>
          <a:p>
            <a:pPr eaLnBrk="1" hangingPunct="1"/>
            <a:r>
              <a:rPr lang="en-US" sz="1600" dirty="0" smtClean="0">
                <a:latin typeface="Times New Roman" pitchFamily="18" charset="0"/>
                <a:cs typeface="Times New Roman" pitchFamily="18" charset="0"/>
              </a:rPr>
              <a:t>A magnetic station </a:t>
            </a:r>
            <a:r>
              <a:rPr lang="en-US" sz="1600" dirty="0" err="1" smtClean="0">
                <a:latin typeface="Times New Roman" pitchFamily="18" charset="0"/>
                <a:cs typeface="Times New Roman" pitchFamily="18" charset="0"/>
              </a:rPr>
              <a:t>Baygazan</a:t>
            </a:r>
            <a:r>
              <a:rPr lang="en-US" sz="1600" dirty="0" smtClean="0">
                <a:latin typeface="Times New Roman" pitchFamily="18" charset="0"/>
                <a:cs typeface="Times New Roman" pitchFamily="18" charset="0"/>
              </a:rPr>
              <a:t> (BGZ) is located between 4 INTERMAGNET’s magnetic observatory (NVS – Novosibirsk, IRT – Irkutsk, AAA – Alma-Ata, WMQ – </a:t>
            </a:r>
            <a:r>
              <a:rPr lang="en-US" sz="1600" dirty="0" err="1" smtClean="0">
                <a:latin typeface="Times New Roman" pitchFamily="18" charset="0"/>
                <a:cs typeface="Times New Roman" pitchFamily="18" charset="0"/>
              </a:rPr>
              <a:t>Urumchi</a:t>
            </a:r>
            <a:r>
              <a:rPr lang="en-US" sz="1600" dirty="0" smtClean="0">
                <a:latin typeface="Times New Roman" pitchFamily="18" charset="0"/>
                <a:cs typeface="Times New Roman" pitchFamily="18" charset="0"/>
              </a:rPr>
              <a:t>) at </a:t>
            </a:r>
            <a:r>
              <a:rPr lang="en-US" sz="1600" dirty="0" err="1" smtClean="0">
                <a:latin typeface="Times New Roman" pitchFamily="18" charset="0"/>
                <a:cs typeface="Times New Roman" pitchFamily="18" charset="0"/>
              </a:rPr>
              <a:t>Altayskiy</a:t>
            </a:r>
            <a:r>
              <a:rPr lang="en-US" sz="1600" dirty="0" smtClean="0">
                <a:latin typeface="Times New Roman" pitchFamily="18" charset="0"/>
                <a:cs typeface="Times New Roman" pitchFamily="18" charset="0"/>
              </a:rPr>
              <a:t> State Nature </a:t>
            </a:r>
            <a:r>
              <a:rPr lang="en-US" sz="1600" dirty="0" err="1" smtClean="0">
                <a:latin typeface="Times New Roman" pitchFamily="18" charset="0"/>
                <a:cs typeface="Times New Roman" pitchFamily="18" charset="0"/>
              </a:rPr>
              <a:t>Biospheric</a:t>
            </a:r>
            <a:r>
              <a:rPr lang="en-US" sz="1600" dirty="0" smtClean="0">
                <a:latin typeface="Times New Roman" pitchFamily="18" charset="0"/>
                <a:cs typeface="Times New Roman" pitchFamily="18" charset="0"/>
              </a:rPr>
              <a:t> Reserve territory. It allows to record </a:t>
            </a:r>
            <a:r>
              <a:rPr lang="en-US" sz="1600" dirty="0" err="1" smtClean="0">
                <a:latin typeface="Times New Roman" pitchFamily="18" charset="0"/>
                <a:cs typeface="Times New Roman" pitchFamily="18" charset="0"/>
              </a:rPr>
              <a:t>magnetical</a:t>
            </a:r>
            <a:r>
              <a:rPr lang="en-US" sz="1600" dirty="0" smtClean="0">
                <a:latin typeface="Times New Roman" pitchFamily="18" charset="0"/>
                <a:cs typeface="Times New Roman" pitchFamily="18" charset="0"/>
              </a:rPr>
              <a:t> variations with small </a:t>
            </a:r>
            <a:r>
              <a:rPr lang="en-US" sz="1600" dirty="0" err="1" smtClean="0">
                <a:latin typeface="Times New Roman" pitchFamily="18" charset="0"/>
                <a:cs typeface="Times New Roman" pitchFamily="18" charset="0"/>
              </a:rPr>
              <a:t>magnetical</a:t>
            </a:r>
            <a:r>
              <a:rPr lang="en-US" sz="1600" dirty="0" smtClean="0">
                <a:latin typeface="Times New Roman" pitchFamily="18" charset="0"/>
                <a:cs typeface="Times New Roman" pitchFamily="18" charset="0"/>
              </a:rPr>
              <a:t> noise and to compare </a:t>
            </a:r>
            <a:r>
              <a:rPr lang="en-US" sz="1600" dirty="0" err="1" smtClean="0">
                <a:latin typeface="Times New Roman" pitchFamily="18" charset="0"/>
                <a:cs typeface="Times New Roman" pitchFamily="18" charset="0"/>
              </a:rPr>
              <a:t>geomagnetical</a:t>
            </a:r>
            <a:r>
              <a:rPr lang="en-US" sz="1600" dirty="0" smtClean="0">
                <a:latin typeface="Times New Roman" pitchFamily="18" charset="0"/>
                <a:cs typeface="Times New Roman" pitchFamily="18" charset="0"/>
              </a:rPr>
              <a:t> field dynamics at several points.</a:t>
            </a:r>
            <a:br>
              <a:rPr lang="en-US"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The station is located at distance 15 km of </a:t>
            </a:r>
            <a:r>
              <a:rPr lang="en-US" sz="1600" dirty="0" err="1" smtClean="0">
                <a:latin typeface="Times New Roman" pitchFamily="18" charset="0"/>
                <a:cs typeface="Times New Roman" pitchFamily="18" charset="0"/>
              </a:rPr>
              <a:t>Artybash</a:t>
            </a:r>
            <a:r>
              <a:rPr lang="en-US" sz="1600" dirty="0" smtClean="0">
                <a:latin typeface="Times New Roman" pitchFamily="18" charset="0"/>
                <a:cs typeface="Times New Roman" pitchFamily="18" charset="0"/>
              </a:rPr>
              <a:t> on north shore of </a:t>
            </a:r>
            <a:r>
              <a:rPr lang="en-US" sz="1600" dirty="0" err="1" smtClean="0">
                <a:latin typeface="Times New Roman" pitchFamily="18" charset="0"/>
                <a:cs typeface="Times New Roman" pitchFamily="18" charset="0"/>
              </a:rPr>
              <a:t>Teletskoe</a:t>
            </a:r>
            <a:r>
              <a:rPr lang="en-US" sz="1600" dirty="0" smtClean="0">
                <a:latin typeface="Times New Roman" pitchFamily="18" charset="0"/>
                <a:cs typeface="Times New Roman" pitchFamily="18" charset="0"/>
              </a:rPr>
              <a:t> lake (cordon </a:t>
            </a:r>
            <a:r>
              <a:rPr lang="en-US" sz="1600" dirty="0" err="1" smtClean="0">
                <a:latin typeface="Times New Roman" pitchFamily="18" charset="0"/>
                <a:cs typeface="Times New Roman" pitchFamily="18" charset="0"/>
              </a:rPr>
              <a:t>Baygazan</a:t>
            </a:r>
            <a:r>
              <a:rPr lang="en-US" sz="1600" dirty="0" smtClean="0">
                <a:latin typeface="Times New Roman" pitchFamily="18" charset="0"/>
                <a:cs typeface="Times New Roman" pitchFamily="18" charset="0"/>
              </a:rPr>
              <a:t>). The range of </a:t>
            </a:r>
            <a:r>
              <a:rPr lang="en-US" sz="1600" dirty="0" err="1" smtClean="0">
                <a:latin typeface="Times New Roman" pitchFamily="18" charset="0"/>
                <a:cs typeface="Times New Roman" pitchFamily="18" charset="0"/>
              </a:rPr>
              <a:t>geomagnetical</a:t>
            </a:r>
            <a:r>
              <a:rPr lang="en-US" sz="1600" dirty="0" smtClean="0">
                <a:latin typeface="Times New Roman" pitchFamily="18" charset="0"/>
                <a:cs typeface="Times New Roman" pitchFamily="18" charset="0"/>
              </a:rPr>
              <a:t> field at distance of 1 km from the station is not exceeded 550 </a:t>
            </a:r>
            <a:r>
              <a:rPr lang="en-US" sz="1600" dirty="0" err="1" smtClean="0">
                <a:latin typeface="Times New Roman" pitchFamily="18" charset="0"/>
                <a:cs typeface="Times New Roman" pitchFamily="18" charset="0"/>
              </a:rPr>
              <a:t>nT</a:t>
            </a:r>
            <a:r>
              <a:rPr lang="en-US" sz="1600" dirty="0" smtClean="0">
                <a:latin typeface="Times New Roman" pitchFamily="18" charset="0"/>
                <a:cs typeface="Times New Roman" pitchFamily="18" charset="0"/>
              </a:rPr>
              <a:t> (</a:t>
            </a:r>
            <a:r>
              <a:rPr lang="ru-RU" sz="1600" dirty="0" smtClean="0">
                <a:solidFill>
                  <a:srgbClr val="000000"/>
                </a:solidFill>
                <a:latin typeface="Times New Roman" pitchFamily="18" charset="0"/>
                <a:cs typeface="Times New Roman" pitchFamily="18" charset="0"/>
              </a:rPr>
              <a:t>58870-59410</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nT</a:t>
            </a:r>
            <a:r>
              <a:rPr lang="en-US" sz="1600" dirty="0" smtClean="0">
                <a:solidFill>
                  <a:srgbClr val="000000"/>
                </a:solidFill>
                <a:latin typeface="Times New Roman" pitchFamily="18" charset="0"/>
                <a:cs typeface="Times New Roman" pitchFamily="18" charset="0"/>
              </a:rPr>
              <a:t> at 2009)</a:t>
            </a:r>
            <a:r>
              <a:rPr lang="en-US" sz="1600"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p:txBody>
      </p:sp>
      <p:pic>
        <p:nvPicPr>
          <p:cNvPr id="3076" name="Рисунок 1"/>
          <p:cNvPicPr>
            <a:picLocks noChangeAspect="1" noChangeArrowheads="1"/>
          </p:cNvPicPr>
          <p:nvPr/>
        </p:nvPicPr>
        <p:blipFill>
          <a:blip r:embed="rId2" cstate="print"/>
          <a:srcRect t="7965" b="7965"/>
          <a:stretch>
            <a:fillRect/>
          </a:stretch>
        </p:blipFill>
        <p:spPr bwMode="auto">
          <a:xfrm>
            <a:off x="214313" y="500063"/>
            <a:ext cx="5037137" cy="3786187"/>
          </a:xfrm>
          <a:prstGeom prst="rect">
            <a:avLst/>
          </a:prstGeom>
          <a:noFill/>
          <a:ln w="9525">
            <a:noFill/>
            <a:miter lim="800000"/>
            <a:headEnd/>
            <a:tailEnd/>
          </a:ln>
        </p:spPr>
      </p:pic>
      <p:sp>
        <p:nvSpPr>
          <p:cNvPr id="3077" name="Rectangle 13"/>
          <p:cNvSpPr>
            <a:spLocks noChangeArrowheads="1"/>
          </p:cNvSpPr>
          <p:nvPr/>
        </p:nvSpPr>
        <p:spPr bwMode="auto">
          <a:xfrm>
            <a:off x="0" y="4781550"/>
            <a:ext cx="9144000" cy="0"/>
          </a:xfrm>
          <a:prstGeom prst="rect">
            <a:avLst/>
          </a:prstGeom>
          <a:noFill/>
          <a:ln w="9525">
            <a:noFill/>
            <a:miter lim="800000"/>
            <a:headEnd/>
            <a:tailEnd/>
          </a:ln>
        </p:spPr>
        <p:txBody>
          <a:bodyPr wrap="none" anchor="ctr">
            <a:spAutoFit/>
          </a:bodyPr>
          <a:lstStyle/>
          <a:p>
            <a:endParaRPr lang="ru-RU"/>
          </a:p>
        </p:txBody>
      </p:sp>
      <p:pic>
        <p:nvPicPr>
          <p:cNvPr id="14339" name="Picture 3"/>
          <p:cNvPicPr>
            <a:picLocks noChangeAspect="1" noChangeArrowheads="1"/>
          </p:cNvPicPr>
          <p:nvPr/>
        </p:nvPicPr>
        <p:blipFill>
          <a:blip r:embed="rId3" cstate="print"/>
          <a:srcRect/>
          <a:stretch>
            <a:fillRect/>
          </a:stretch>
        </p:blipFill>
        <p:spPr bwMode="auto">
          <a:xfrm>
            <a:off x="5220072" y="548680"/>
            <a:ext cx="3354139" cy="3650879"/>
          </a:xfrm>
          <a:prstGeom prst="rect">
            <a:avLst/>
          </a:prstGeom>
          <a:noFill/>
        </p:spPr>
      </p:pic>
      <p:cxnSp>
        <p:nvCxnSpPr>
          <p:cNvPr id="8" name="Прямая со стрелкой 7"/>
          <p:cNvCxnSpPr/>
          <p:nvPr/>
        </p:nvCxnSpPr>
        <p:spPr>
          <a:xfrm rot="5400000" flipH="1" flipV="1">
            <a:off x="5581253" y="1123603"/>
            <a:ext cx="357188" cy="71437"/>
          </a:xfrm>
          <a:prstGeom prst="straightConnector1">
            <a:avLst/>
          </a:prstGeom>
          <a:ln>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3079" name="TextBox 8"/>
          <p:cNvSpPr txBox="1">
            <a:spLocks noChangeArrowheads="1"/>
          </p:cNvSpPr>
          <p:nvPr/>
        </p:nvSpPr>
        <p:spPr bwMode="auto">
          <a:xfrm>
            <a:off x="5580112" y="1340768"/>
            <a:ext cx="501650" cy="276225"/>
          </a:xfrm>
          <a:prstGeom prst="rect">
            <a:avLst/>
          </a:prstGeom>
          <a:noFill/>
          <a:ln w="9525">
            <a:noFill/>
            <a:miter lim="800000"/>
            <a:headEnd/>
            <a:tailEnd/>
          </a:ln>
        </p:spPr>
        <p:txBody>
          <a:bodyPr wrap="none">
            <a:spAutoFit/>
          </a:bodyPr>
          <a:lstStyle/>
          <a:p>
            <a:r>
              <a:rPr lang="en-US" sz="1200" dirty="0"/>
              <a:t>BGZ</a:t>
            </a:r>
            <a:endParaRPr lang="ru-RU"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4" descr="HPIM1618_Байгазан с озера октябрь 2010.jpg"/>
          <p:cNvPicPr>
            <a:picLocks noChangeAspect="1"/>
          </p:cNvPicPr>
          <p:nvPr/>
        </p:nvPicPr>
        <p:blipFill>
          <a:blip r:embed="rId2" cstate="print"/>
          <a:srcRect/>
          <a:stretch>
            <a:fillRect/>
          </a:stretch>
        </p:blipFill>
        <p:spPr bwMode="auto">
          <a:xfrm>
            <a:off x="0" y="0"/>
            <a:ext cx="9144000" cy="6884988"/>
          </a:xfrm>
          <a:prstGeom prst="rect">
            <a:avLst/>
          </a:prstGeom>
          <a:noFill/>
          <a:ln w="9525">
            <a:noFill/>
            <a:miter lim="800000"/>
            <a:headEnd/>
            <a:tailEnd/>
          </a:ln>
        </p:spPr>
      </p:pic>
      <p:sp>
        <p:nvSpPr>
          <p:cNvPr id="4099" name="TextBox 4"/>
          <p:cNvSpPr txBox="1">
            <a:spLocks noChangeArrowheads="1"/>
          </p:cNvSpPr>
          <p:nvPr/>
        </p:nvSpPr>
        <p:spPr bwMode="auto">
          <a:xfrm>
            <a:off x="5214938" y="3786188"/>
            <a:ext cx="1402435" cy="369332"/>
          </a:xfrm>
          <a:prstGeom prst="rect">
            <a:avLst/>
          </a:prstGeom>
          <a:noFill/>
          <a:ln w="9525">
            <a:noFill/>
            <a:miter lim="800000"/>
            <a:headEnd/>
            <a:tailEnd/>
          </a:ln>
        </p:spPr>
        <p:txBody>
          <a:bodyPr wrap="none">
            <a:spAutoFit/>
          </a:bodyPr>
          <a:lstStyle/>
          <a:p>
            <a:r>
              <a:rPr lang="en-US" dirty="0" smtClean="0"/>
              <a:t>Variation </a:t>
            </a:r>
            <a:r>
              <a:rPr lang="en-US" dirty="0"/>
              <a:t>hut</a:t>
            </a:r>
            <a:endParaRPr lang="ru-RU" dirty="0"/>
          </a:p>
        </p:txBody>
      </p:sp>
      <p:sp>
        <p:nvSpPr>
          <p:cNvPr id="4100" name="TextBox 3"/>
          <p:cNvSpPr txBox="1">
            <a:spLocks noChangeArrowheads="1"/>
          </p:cNvSpPr>
          <p:nvPr/>
        </p:nvSpPr>
        <p:spPr bwMode="auto">
          <a:xfrm>
            <a:off x="1428750" y="3429000"/>
            <a:ext cx="1774825" cy="369888"/>
          </a:xfrm>
          <a:prstGeom prst="rect">
            <a:avLst/>
          </a:prstGeom>
          <a:noFill/>
          <a:ln w="9525">
            <a:noFill/>
            <a:miter lim="800000"/>
            <a:headEnd/>
            <a:tailEnd/>
          </a:ln>
        </p:spPr>
        <p:txBody>
          <a:bodyPr wrap="none">
            <a:spAutoFit/>
          </a:bodyPr>
          <a:lstStyle/>
          <a:p>
            <a:r>
              <a:rPr lang="en-US"/>
              <a:t>Inspector home</a:t>
            </a:r>
            <a:endParaRPr lang="ru-RU"/>
          </a:p>
        </p:txBody>
      </p:sp>
      <p:cxnSp>
        <p:nvCxnSpPr>
          <p:cNvPr id="6" name="Прямая со стрелкой 5"/>
          <p:cNvCxnSpPr/>
          <p:nvPr/>
        </p:nvCxnSpPr>
        <p:spPr>
          <a:xfrm rot="16200000" flipH="1">
            <a:off x="3143251" y="3786187"/>
            <a:ext cx="214312"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5400000">
            <a:off x="5214938" y="4071938"/>
            <a:ext cx="214312"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НИЛ геофизики\2013\2\DSC02025 копия.jpg"/>
          <p:cNvPicPr>
            <a:picLocks noChangeAspect="1" noChangeArrowheads="1"/>
          </p:cNvPicPr>
          <p:nvPr/>
        </p:nvPicPr>
        <p:blipFill>
          <a:blip r:embed="rId2" cstate="print"/>
          <a:srcRect/>
          <a:stretch>
            <a:fillRect/>
          </a:stretch>
        </p:blipFill>
        <p:spPr bwMode="auto">
          <a:xfrm>
            <a:off x="500063" y="428625"/>
            <a:ext cx="8213725" cy="4514850"/>
          </a:xfrm>
          <a:prstGeom prst="rect">
            <a:avLst/>
          </a:prstGeom>
          <a:noFill/>
          <a:ln w="9525">
            <a:noFill/>
            <a:miter lim="800000"/>
            <a:headEnd/>
            <a:tailEnd/>
          </a:ln>
        </p:spPr>
      </p:pic>
      <p:sp>
        <p:nvSpPr>
          <p:cNvPr id="5123" name="TextBox 2"/>
          <p:cNvSpPr txBox="1">
            <a:spLocks noChangeArrowheads="1"/>
          </p:cNvSpPr>
          <p:nvPr/>
        </p:nvSpPr>
        <p:spPr bwMode="auto">
          <a:xfrm>
            <a:off x="1285875" y="5143500"/>
            <a:ext cx="5148263" cy="1077913"/>
          </a:xfrm>
          <a:prstGeom prst="rect">
            <a:avLst/>
          </a:prstGeom>
          <a:noFill/>
          <a:ln w="9525">
            <a:noFill/>
            <a:miter lim="800000"/>
            <a:headEnd/>
            <a:tailEnd/>
          </a:ln>
        </p:spPr>
        <p:txBody>
          <a:bodyPr wrap="none">
            <a:spAutoFit/>
          </a:bodyPr>
          <a:lstStyle/>
          <a:p>
            <a:r>
              <a:rPr lang="en-US" dirty="0"/>
              <a:t>General view of the magnetic station </a:t>
            </a:r>
            <a:r>
              <a:rPr lang="en-US" dirty="0" err="1"/>
              <a:t>Baygazan</a:t>
            </a:r>
            <a:r>
              <a:rPr lang="en-US" dirty="0"/>
              <a:t> </a:t>
            </a:r>
          </a:p>
          <a:p>
            <a:r>
              <a:rPr lang="en-US" sz="1400" dirty="0"/>
              <a:t>DI – pillar for absolute DI measurements; </a:t>
            </a:r>
          </a:p>
          <a:p>
            <a:r>
              <a:rPr lang="en-US" sz="1400" dirty="0"/>
              <a:t>F – pillar for POS-1 total vector measurement</a:t>
            </a:r>
          </a:p>
          <a:p>
            <a:endParaRPr lang="ru-RU" dirty="0"/>
          </a:p>
        </p:txBody>
      </p:sp>
      <p:sp>
        <p:nvSpPr>
          <p:cNvPr id="5124" name="TextBox 3"/>
          <p:cNvSpPr txBox="1">
            <a:spLocks noChangeArrowheads="1"/>
          </p:cNvSpPr>
          <p:nvPr/>
        </p:nvSpPr>
        <p:spPr bwMode="auto">
          <a:xfrm>
            <a:off x="1071563" y="2428875"/>
            <a:ext cx="3133725" cy="369888"/>
          </a:xfrm>
          <a:prstGeom prst="rect">
            <a:avLst/>
          </a:prstGeom>
          <a:noFill/>
          <a:ln w="9525">
            <a:noFill/>
            <a:miter lim="800000"/>
            <a:headEnd/>
            <a:tailEnd/>
          </a:ln>
        </p:spPr>
        <p:txBody>
          <a:bodyPr wrap="none">
            <a:spAutoFit/>
          </a:bodyPr>
          <a:lstStyle/>
          <a:p>
            <a:r>
              <a:rPr lang="en-US">
                <a:solidFill>
                  <a:srgbClr val="FFFF00"/>
                </a:solidFill>
              </a:rPr>
              <a:t>INT-1 coil magnetometer site</a:t>
            </a:r>
            <a:endParaRPr lang="ru-RU">
              <a:solidFill>
                <a:srgbClr val="FFFF00"/>
              </a:solidFill>
            </a:endParaRPr>
          </a:p>
        </p:txBody>
      </p:sp>
      <p:cxnSp>
        <p:nvCxnSpPr>
          <p:cNvPr id="6" name="Прямая со стрелкой 5"/>
          <p:cNvCxnSpPr/>
          <p:nvPr/>
        </p:nvCxnSpPr>
        <p:spPr>
          <a:xfrm rot="16200000" flipH="1">
            <a:off x="3607594" y="2821782"/>
            <a:ext cx="285750"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Imgp0198_ЦМВС в термоконтуреw"/>
          <p:cNvPicPr>
            <a:picLocks noChangeAspect="1" noChangeArrowheads="1"/>
          </p:cNvPicPr>
          <p:nvPr/>
        </p:nvPicPr>
        <p:blipFill>
          <a:blip r:embed="rId2" cstate="print"/>
          <a:srcRect/>
          <a:stretch>
            <a:fillRect/>
          </a:stretch>
        </p:blipFill>
        <p:spPr bwMode="auto">
          <a:xfrm>
            <a:off x="214313" y="249238"/>
            <a:ext cx="3500437" cy="2638425"/>
          </a:xfrm>
          <a:prstGeom prst="rect">
            <a:avLst/>
          </a:prstGeom>
          <a:noFill/>
          <a:ln w="9525">
            <a:noFill/>
            <a:miter lim="800000"/>
            <a:headEnd/>
            <a:tailEnd/>
          </a:ln>
        </p:spPr>
      </p:pic>
      <p:sp>
        <p:nvSpPr>
          <p:cNvPr id="7171" name="Rectangle 6"/>
          <p:cNvSpPr>
            <a:spLocks noChangeArrowheads="1"/>
          </p:cNvSpPr>
          <p:nvPr/>
        </p:nvSpPr>
        <p:spPr bwMode="auto">
          <a:xfrm>
            <a:off x="3786188" y="337136"/>
            <a:ext cx="5357812" cy="5262979"/>
          </a:xfrm>
          <a:prstGeom prst="rect">
            <a:avLst/>
          </a:prstGeom>
          <a:noFill/>
          <a:ln w="9525">
            <a:noFill/>
            <a:miter lim="800000"/>
            <a:headEnd/>
            <a:tailEnd/>
          </a:ln>
        </p:spPr>
        <p:txBody>
          <a:bodyPr anchor="ctr">
            <a:spAutoFit/>
          </a:bodyPr>
          <a:lstStyle/>
          <a:p>
            <a:pPr indent="252413" algn="just" eaLnBrk="0" hangingPunct="0"/>
            <a:endParaRPr lang="en-US" sz="1600" b="1" dirty="0">
              <a:cs typeface="Times New Roman" pitchFamily="18" charset="0"/>
              <a:sym typeface="Symbol" pitchFamily="18" charset="2"/>
            </a:endParaRPr>
          </a:p>
          <a:p>
            <a:pPr indent="252413" algn="just" eaLnBrk="0" hangingPunct="0"/>
            <a:r>
              <a:rPr lang="en-US" sz="1600" b="1" dirty="0" err="1">
                <a:latin typeface="Times New Roman" pitchFamily="18" charset="0"/>
                <a:cs typeface="Times New Roman" pitchFamily="18" charset="0"/>
              </a:rPr>
              <a:t>Variometer</a:t>
            </a:r>
            <a:r>
              <a:rPr lang="en-US" sz="1600" b="1" dirty="0">
                <a:latin typeface="Times New Roman" pitchFamily="18" charset="0"/>
                <a:cs typeface="Times New Roman" pitchFamily="18" charset="0"/>
              </a:rPr>
              <a:t>: Quartz-3EM </a:t>
            </a:r>
          </a:p>
          <a:p>
            <a:pPr indent="252413" algn="just" eaLnBrk="0" hangingPunct="0"/>
            <a:r>
              <a:rPr lang="en-US" sz="1600" dirty="0">
                <a:cs typeface="Times New Roman" pitchFamily="18" charset="0"/>
                <a:sym typeface="Symbol" pitchFamily="18" charset="2"/>
              </a:rPr>
              <a:t>Measurements start: 03/12/2009</a:t>
            </a:r>
          </a:p>
          <a:p>
            <a:pPr indent="252413" algn="just" eaLnBrk="0" hangingPunct="0"/>
            <a:r>
              <a:rPr lang="en-US" sz="1600" dirty="0">
                <a:cs typeface="Times New Roman" pitchFamily="18" charset="0"/>
                <a:sym typeface="Symbol" pitchFamily="18" charset="2"/>
              </a:rPr>
              <a:t>Geomagnetic field components: D, H, Z</a:t>
            </a:r>
          </a:p>
          <a:p>
            <a:pPr indent="252413" algn="just" eaLnBrk="0" hangingPunct="0"/>
            <a:r>
              <a:rPr lang="en-US" sz="1600" dirty="0">
                <a:cs typeface="Times New Roman" pitchFamily="18" charset="0"/>
                <a:sym typeface="Symbol" pitchFamily="18" charset="2"/>
              </a:rPr>
              <a:t>Measurement rate: 5 Hz, 20 Hz</a:t>
            </a:r>
          </a:p>
          <a:p>
            <a:pPr indent="252413" algn="just" eaLnBrk="0" hangingPunct="0"/>
            <a:r>
              <a:rPr lang="en-US" sz="1600" dirty="0">
                <a:cs typeface="Times New Roman" pitchFamily="18" charset="0"/>
                <a:sym typeface="Symbol" pitchFamily="18" charset="2"/>
              </a:rPr>
              <a:t>Noise level (</a:t>
            </a:r>
            <a:r>
              <a:rPr lang="en-US" sz="1600" dirty="0" err="1">
                <a:cs typeface="Times New Roman" pitchFamily="18" charset="0"/>
                <a:sym typeface="Symbol" pitchFamily="18" charset="2"/>
              </a:rPr>
              <a:t>standart</a:t>
            </a:r>
            <a:r>
              <a:rPr lang="en-US" sz="1600" dirty="0">
                <a:cs typeface="Times New Roman" pitchFamily="18" charset="0"/>
                <a:sym typeface="Symbol" pitchFamily="18" charset="2"/>
              </a:rPr>
              <a:t> deviation of 5 measurements): </a:t>
            </a:r>
            <a:endParaRPr lang="en-US" sz="1600" dirty="0" smtClean="0">
              <a:cs typeface="Times New Roman" pitchFamily="18" charset="0"/>
              <a:sym typeface="Symbol" pitchFamily="18" charset="2"/>
            </a:endParaRPr>
          </a:p>
          <a:p>
            <a:pPr indent="252413" algn="just" eaLnBrk="0" hangingPunct="0"/>
            <a:r>
              <a:rPr lang="en-US" sz="1600" dirty="0" smtClean="0">
                <a:cs typeface="Times New Roman" pitchFamily="18" charset="0"/>
                <a:sym typeface="Symbol" pitchFamily="18" charset="2"/>
              </a:rPr>
              <a:t>3-10 </a:t>
            </a:r>
            <a:r>
              <a:rPr lang="en-US" sz="1600" dirty="0" err="1">
                <a:cs typeface="Times New Roman" pitchFamily="18" charset="0"/>
                <a:sym typeface="Symbol" pitchFamily="18" charset="2"/>
              </a:rPr>
              <a:t>pT</a:t>
            </a:r>
            <a:endParaRPr lang="en-US" sz="1600" dirty="0">
              <a:cs typeface="Times New Roman" pitchFamily="18" charset="0"/>
              <a:sym typeface="Symbol" pitchFamily="18" charset="2"/>
            </a:endParaRPr>
          </a:p>
          <a:p>
            <a:pPr indent="252413" algn="just" eaLnBrk="0" hangingPunct="0"/>
            <a:r>
              <a:rPr lang="en-US" sz="1600" dirty="0">
                <a:cs typeface="Times New Roman" pitchFamily="18" charset="0"/>
                <a:sym typeface="Symbol" pitchFamily="18" charset="2"/>
              </a:rPr>
              <a:t>SD card volume: 2 </a:t>
            </a:r>
            <a:r>
              <a:rPr lang="en-US" sz="1600" dirty="0" err="1">
                <a:cs typeface="Times New Roman" pitchFamily="18" charset="0"/>
                <a:sym typeface="Symbol" pitchFamily="18" charset="2"/>
              </a:rPr>
              <a:t>Gb</a:t>
            </a:r>
            <a:r>
              <a:rPr lang="en-US" sz="1600" dirty="0">
                <a:cs typeface="Times New Roman" pitchFamily="18" charset="0"/>
                <a:sym typeface="Symbol" pitchFamily="18" charset="2"/>
              </a:rPr>
              <a:t>, 8 </a:t>
            </a:r>
            <a:r>
              <a:rPr lang="en-US" sz="1600" dirty="0" err="1">
                <a:cs typeface="Times New Roman" pitchFamily="18" charset="0"/>
                <a:sym typeface="Symbol" pitchFamily="18" charset="2"/>
              </a:rPr>
              <a:t>Gb</a:t>
            </a:r>
            <a:r>
              <a:rPr lang="en-US" sz="1600" dirty="0">
                <a:cs typeface="Times New Roman" pitchFamily="18" charset="0"/>
                <a:sym typeface="Symbol" pitchFamily="18" charset="2"/>
              </a:rPr>
              <a:t> (for about 6 month record) </a:t>
            </a:r>
          </a:p>
          <a:p>
            <a:pPr indent="252413" algn="just" eaLnBrk="0" hangingPunct="0"/>
            <a:r>
              <a:rPr lang="en-US" sz="1600" dirty="0">
                <a:cs typeface="Times New Roman" pitchFamily="18" charset="0"/>
                <a:sym typeface="Symbol" pitchFamily="18" charset="2"/>
              </a:rPr>
              <a:t>GPS synchronization: one per day, 1</a:t>
            </a:r>
            <a:r>
              <a:rPr lang="el-GR" sz="1600" dirty="0">
                <a:cs typeface="Times New Roman" pitchFamily="18" charset="0"/>
                <a:sym typeface="Symbol" pitchFamily="18" charset="2"/>
              </a:rPr>
              <a:t>μ</a:t>
            </a:r>
            <a:r>
              <a:rPr lang="en-US" sz="1600" dirty="0">
                <a:cs typeface="Times New Roman" pitchFamily="18" charset="0"/>
                <a:sym typeface="Symbol" pitchFamily="18" charset="2"/>
              </a:rPr>
              <a:t>s accuracy</a:t>
            </a:r>
          </a:p>
          <a:p>
            <a:pPr indent="252413" algn="just" eaLnBrk="0" hangingPunct="0"/>
            <a:r>
              <a:rPr lang="en-US" sz="1600" dirty="0">
                <a:cs typeface="Times New Roman" pitchFamily="18" charset="0"/>
                <a:sym typeface="Symbol" pitchFamily="18" charset="2"/>
              </a:rPr>
              <a:t>Temperature measurement accuracy: 0.1˚C</a:t>
            </a:r>
          </a:p>
          <a:p>
            <a:pPr indent="252413" algn="just" eaLnBrk="0" hangingPunct="0"/>
            <a:r>
              <a:rPr lang="en-US" sz="1600" dirty="0">
                <a:cs typeface="Times New Roman" pitchFamily="18" charset="0"/>
                <a:sym typeface="Symbol" pitchFamily="18" charset="2"/>
              </a:rPr>
              <a:t>Number of missing measurements: about 400 per day </a:t>
            </a:r>
          </a:p>
          <a:p>
            <a:pPr indent="252413" algn="just" eaLnBrk="0" hangingPunct="0"/>
            <a:r>
              <a:rPr lang="en-US" sz="1600" dirty="0">
                <a:cs typeface="Times New Roman" pitchFamily="18" charset="0"/>
                <a:sym typeface="Symbol" pitchFamily="18" charset="2"/>
              </a:rPr>
              <a:t>Power consumption: 2W</a:t>
            </a:r>
          </a:p>
          <a:p>
            <a:pPr indent="252413" algn="just" eaLnBrk="0" hangingPunct="0"/>
            <a:endParaRPr lang="en-US" sz="1600" dirty="0">
              <a:cs typeface="Times New Roman" pitchFamily="18" charset="0"/>
              <a:sym typeface="Symbol" pitchFamily="18" charset="2"/>
            </a:endParaRPr>
          </a:p>
          <a:p>
            <a:pPr indent="252413" algn="just" eaLnBrk="0" hangingPunct="0"/>
            <a:endParaRPr lang="en-US" sz="1600" dirty="0">
              <a:cs typeface="Times New Roman" pitchFamily="18" charset="0"/>
              <a:sym typeface="Symbol" pitchFamily="18" charset="2"/>
            </a:endParaRPr>
          </a:p>
          <a:p>
            <a:pPr indent="252413" algn="just" eaLnBrk="0" hangingPunct="0"/>
            <a:r>
              <a:rPr lang="en-US" sz="1600" dirty="0">
                <a:cs typeface="Times New Roman" pitchFamily="18" charset="0"/>
                <a:sym typeface="Symbol" pitchFamily="18" charset="2"/>
              </a:rPr>
              <a:t>Passive thermal stabilization: </a:t>
            </a:r>
            <a:r>
              <a:rPr lang="en-US" sz="1600" dirty="0">
                <a:sym typeface="Symbol" pitchFamily="18" charset="2"/>
              </a:rPr>
              <a:t>e</a:t>
            </a:r>
            <a:r>
              <a:rPr lang="en-US" sz="1600" dirty="0"/>
              <a:t>xpanded polystyrene (</a:t>
            </a:r>
            <a:r>
              <a:rPr lang="en-US" sz="1600" dirty="0">
                <a:cs typeface="Times New Roman" pitchFamily="18" charset="0"/>
                <a:sym typeface="Symbol" pitchFamily="18" charset="2"/>
              </a:rPr>
              <a:t>20 cm)</a:t>
            </a:r>
          </a:p>
          <a:p>
            <a:pPr indent="252413" algn="just" eaLnBrk="0" hangingPunct="0"/>
            <a:r>
              <a:rPr lang="en-US" sz="1600" dirty="0">
                <a:cs typeface="Times New Roman" pitchFamily="18" charset="0"/>
                <a:sym typeface="Symbol" pitchFamily="18" charset="2"/>
              </a:rPr>
              <a:t>Temperature range: -18˚C - +20˚C</a:t>
            </a:r>
          </a:p>
          <a:p>
            <a:pPr indent="252413" algn="just" eaLnBrk="0" hangingPunct="0"/>
            <a:r>
              <a:rPr lang="en-US" sz="1600" dirty="0">
                <a:cs typeface="Times New Roman" pitchFamily="18" charset="0"/>
                <a:sym typeface="Symbol" pitchFamily="18" charset="2"/>
              </a:rPr>
              <a:t>Basement: lime-stone base (1×1×1m), glass blocks and granite slab</a:t>
            </a:r>
          </a:p>
          <a:p>
            <a:pPr indent="252413" algn="just" eaLnBrk="0" hangingPunct="0"/>
            <a:r>
              <a:rPr lang="en-US" sz="1600" dirty="0">
                <a:cs typeface="Times New Roman" pitchFamily="18" charset="0"/>
                <a:sym typeface="Symbol" pitchFamily="18" charset="2"/>
              </a:rPr>
              <a:t>Magnetic field gradient: 0.8 </a:t>
            </a:r>
            <a:r>
              <a:rPr lang="en-US" sz="1600" dirty="0" err="1">
                <a:cs typeface="Times New Roman" pitchFamily="18" charset="0"/>
                <a:sym typeface="Symbol" pitchFamily="18" charset="2"/>
              </a:rPr>
              <a:t>nT</a:t>
            </a:r>
            <a:r>
              <a:rPr lang="en-US" sz="1600" dirty="0">
                <a:cs typeface="Times New Roman" pitchFamily="18" charset="0"/>
                <a:sym typeface="Symbol" pitchFamily="18" charset="2"/>
              </a:rPr>
              <a:t>/m</a:t>
            </a:r>
          </a:p>
          <a:p>
            <a:pPr indent="252413" algn="just" eaLnBrk="0" hangingPunct="0"/>
            <a:r>
              <a:rPr lang="en-US" sz="1600" dirty="0">
                <a:cs typeface="Times New Roman" pitchFamily="18" charset="0"/>
                <a:sym typeface="Symbol" pitchFamily="18" charset="2"/>
              </a:rPr>
              <a:t>Variation hut: 3.8×2.5 m, wood, copper nails, </a:t>
            </a:r>
            <a:r>
              <a:rPr lang="en-US" sz="1600" dirty="0" err="1">
                <a:cs typeface="Times New Roman" pitchFamily="18" charset="0"/>
                <a:sym typeface="Symbol" pitchFamily="18" charset="2"/>
              </a:rPr>
              <a:t>ondulin</a:t>
            </a:r>
            <a:endParaRPr lang="en-US" sz="1600" dirty="0">
              <a:cs typeface="Times New Roman" pitchFamily="18" charset="0"/>
              <a:sym typeface="Symbol" pitchFamily="18" charset="2"/>
            </a:endParaRPr>
          </a:p>
          <a:p>
            <a:pPr indent="252413" algn="just" eaLnBrk="0" hangingPunct="0"/>
            <a:endParaRPr lang="ru-RU" sz="1600" dirty="0">
              <a:cs typeface="Times New Roman" pitchFamily="18" charset="0"/>
              <a:sym typeface="Symbol" pitchFamily="18" charset="2"/>
            </a:endParaRPr>
          </a:p>
        </p:txBody>
      </p:sp>
      <p:sp>
        <p:nvSpPr>
          <p:cNvPr id="7172" name="TextBox 8"/>
          <p:cNvSpPr txBox="1">
            <a:spLocks noChangeArrowheads="1"/>
          </p:cNvSpPr>
          <p:nvPr/>
        </p:nvSpPr>
        <p:spPr bwMode="auto">
          <a:xfrm>
            <a:off x="0" y="2928938"/>
            <a:ext cx="3848100" cy="862012"/>
          </a:xfrm>
          <a:prstGeom prst="rect">
            <a:avLst/>
          </a:prstGeom>
          <a:noFill/>
          <a:ln w="9525">
            <a:noFill/>
            <a:miter lim="800000"/>
            <a:headEnd/>
            <a:tailEnd/>
          </a:ln>
        </p:spPr>
        <p:txBody>
          <a:bodyPr wrap="none">
            <a:spAutoFit/>
          </a:bodyPr>
          <a:lstStyle/>
          <a:p>
            <a:r>
              <a:rPr lang="en-US" sz="1600" b="1" dirty="0" err="1">
                <a:latin typeface="Times New Roman" pitchFamily="18" charset="0"/>
                <a:cs typeface="Times New Roman" pitchFamily="18" charset="0"/>
              </a:rPr>
              <a:t>Variometer</a:t>
            </a:r>
            <a:r>
              <a:rPr lang="en-US" sz="1600" b="1" dirty="0">
                <a:latin typeface="Times New Roman" pitchFamily="18" charset="0"/>
                <a:cs typeface="Times New Roman" pitchFamily="18" charset="0"/>
              </a:rPr>
              <a:t>: Quartz-3EM </a:t>
            </a:r>
            <a:r>
              <a:rPr lang="en-US" sz="1600" dirty="0">
                <a:latin typeface="Times New Roman" pitchFamily="18" charset="0"/>
                <a:cs typeface="Times New Roman" pitchFamily="18" charset="0"/>
              </a:rPr>
              <a:t>with  </a:t>
            </a:r>
            <a:r>
              <a:rPr lang="en-US" sz="1600" dirty="0" err="1">
                <a:latin typeface="Times New Roman" pitchFamily="18" charset="0"/>
                <a:cs typeface="Times New Roman" pitchFamily="18" charset="0"/>
              </a:rPr>
              <a:t>dizitizer</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designed at </a:t>
            </a:r>
            <a:r>
              <a:rPr lang="en-US" sz="1600" dirty="0" err="1">
                <a:latin typeface="Times New Roman" pitchFamily="18" charset="0"/>
                <a:cs typeface="Times New Roman" pitchFamily="18" charset="0"/>
              </a:rPr>
              <a:t>Robionics</a:t>
            </a:r>
            <a:r>
              <a:rPr lang="en-US" sz="1600" dirty="0">
                <a:latin typeface="Times New Roman" pitchFamily="18" charset="0"/>
                <a:cs typeface="Times New Roman" pitchFamily="18" charset="0"/>
              </a:rPr>
              <a:t> Laboratory of GASU</a:t>
            </a:r>
            <a:endParaRPr lang="ru-RU" sz="1600" dirty="0">
              <a:latin typeface="Times New Roman" pitchFamily="18" charset="0"/>
              <a:cs typeface="Times New Roman" pitchFamily="18" charset="0"/>
            </a:endParaRPr>
          </a:p>
          <a:p>
            <a:endParaRPr lang="ru-RU" dirty="0"/>
          </a:p>
        </p:txBody>
      </p:sp>
      <p:pic>
        <p:nvPicPr>
          <p:cNvPr id="7173" name="Picture 4" descr="Imgp0200_термоящикw"/>
          <p:cNvPicPr>
            <a:picLocks noChangeAspect="1" noChangeArrowheads="1"/>
          </p:cNvPicPr>
          <p:nvPr/>
        </p:nvPicPr>
        <p:blipFill>
          <a:blip r:embed="rId3" cstate="print"/>
          <a:srcRect/>
          <a:stretch>
            <a:fillRect/>
          </a:stretch>
        </p:blipFill>
        <p:spPr bwMode="auto">
          <a:xfrm>
            <a:off x="214313" y="3911600"/>
            <a:ext cx="3571875" cy="2678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4500563" y="142875"/>
            <a:ext cx="4643437" cy="4340225"/>
          </a:xfrm>
          <a:prstGeom prst="rect">
            <a:avLst/>
          </a:prstGeom>
          <a:noFill/>
          <a:ln w="9525">
            <a:noFill/>
            <a:miter lim="800000"/>
            <a:headEnd/>
            <a:tailEnd/>
          </a:ln>
        </p:spPr>
        <p:txBody>
          <a:bodyPr>
            <a:spAutoFit/>
          </a:bodyPr>
          <a:lstStyle/>
          <a:p>
            <a:pPr algn="just"/>
            <a:r>
              <a:rPr lang="en-US" sz="2000" b="1" dirty="0">
                <a:latin typeface="Times New Roman" pitchFamily="18" charset="0"/>
                <a:cs typeface="Times New Roman" pitchFamily="18" charset="0"/>
              </a:rPr>
              <a:t>Energy system</a:t>
            </a:r>
          </a:p>
          <a:p>
            <a:pPr algn="just"/>
            <a:r>
              <a:rPr lang="en-US" sz="1600" dirty="0"/>
              <a:t>- Solar batteries with peak power 230 W</a:t>
            </a:r>
          </a:p>
          <a:p>
            <a:pPr algn="just"/>
            <a:r>
              <a:rPr lang="en-US" sz="1600" dirty="0"/>
              <a:t>- Wind generator with peak power 300 W</a:t>
            </a:r>
          </a:p>
          <a:p>
            <a:pPr algn="just"/>
            <a:r>
              <a:rPr lang="en-US" sz="1600" dirty="0"/>
              <a:t>- Gel battery 240 A-hour</a:t>
            </a:r>
          </a:p>
          <a:p>
            <a:pPr algn="just"/>
            <a:r>
              <a:rPr lang="en-US" sz="1600" dirty="0"/>
              <a:t>- Charge controller “MAP Energy” 1500 W</a:t>
            </a:r>
          </a:p>
          <a:p>
            <a:pPr algn="just"/>
            <a:r>
              <a:rPr lang="en-US" sz="1600" dirty="0"/>
              <a:t>- Inverter (‘pure sine’) 300 W</a:t>
            </a:r>
          </a:p>
          <a:p>
            <a:pPr algn="just"/>
            <a:r>
              <a:rPr lang="en-US" sz="1600" dirty="0"/>
              <a:t>- Cable line in metal-plastic tube: length 130 m, depth 0.15m.</a:t>
            </a:r>
          </a:p>
          <a:p>
            <a:pPr algn="just"/>
            <a:r>
              <a:rPr lang="en-US" sz="1600" dirty="0"/>
              <a:t>- Low noise power supply with 2 independent voltage sources 12 V (for digital/analog devices) at plastic box at distance 8 m from variation hut </a:t>
            </a:r>
          </a:p>
          <a:p>
            <a:pPr algn="just">
              <a:buFontTx/>
              <a:buChar char="-"/>
            </a:pPr>
            <a:r>
              <a:rPr lang="en-US" sz="1600" dirty="0"/>
              <a:t>Separated grounding point for digital/analog devices (resistance 100 Ohm)</a:t>
            </a:r>
          </a:p>
          <a:p>
            <a:pPr algn="just">
              <a:buFontTx/>
              <a:buChar char="-"/>
            </a:pPr>
            <a:r>
              <a:rPr lang="en-US" sz="1600" dirty="0"/>
              <a:t> Power consumption 27 W</a:t>
            </a:r>
            <a:r>
              <a:rPr lang="ru-RU" sz="1600" dirty="0"/>
              <a:t>. </a:t>
            </a:r>
            <a:endParaRPr lang="en-US" sz="1600" dirty="0"/>
          </a:p>
          <a:p>
            <a:pPr algn="just">
              <a:buFontTx/>
              <a:buChar char="-"/>
            </a:pPr>
            <a:r>
              <a:rPr lang="en-US" sz="1600" dirty="0"/>
              <a:t> 1.5 F capacitor for proton magnetometer polarization</a:t>
            </a:r>
            <a:endParaRPr lang="ru-RU" sz="1600" dirty="0"/>
          </a:p>
          <a:p>
            <a:pPr algn="just">
              <a:buFontTx/>
              <a:buChar char="-"/>
            </a:pPr>
            <a:endParaRPr lang="ru-RU" sz="1600" dirty="0"/>
          </a:p>
        </p:txBody>
      </p:sp>
      <p:sp>
        <p:nvSpPr>
          <p:cNvPr id="6147" name="TextBox 5"/>
          <p:cNvSpPr txBox="1">
            <a:spLocks noChangeArrowheads="1"/>
          </p:cNvSpPr>
          <p:nvPr/>
        </p:nvSpPr>
        <p:spPr bwMode="auto">
          <a:xfrm>
            <a:off x="0" y="3500438"/>
            <a:ext cx="2393950" cy="338137"/>
          </a:xfrm>
          <a:prstGeom prst="rect">
            <a:avLst/>
          </a:prstGeom>
          <a:noFill/>
          <a:ln w="9525">
            <a:noFill/>
            <a:miter lim="800000"/>
            <a:headEnd/>
            <a:tailEnd/>
          </a:ln>
        </p:spPr>
        <p:txBody>
          <a:bodyPr>
            <a:spAutoFit/>
          </a:bodyPr>
          <a:lstStyle/>
          <a:p>
            <a:pPr algn="ctr"/>
            <a:r>
              <a:rPr lang="en-US" sz="1600">
                <a:latin typeface="Times New Roman" pitchFamily="18" charset="0"/>
                <a:cs typeface="Times New Roman" pitchFamily="18" charset="0"/>
              </a:rPr>
              <a:t>Wind generator</a:t>
            </a:r>
            <a:endParaRPr lang="ru-RU" sz="1600">
              <a:latin typeface="Times New Roman" pitchFamily="18" charset="0"/>
              <a:cs typeface="Times New Roman" pitchFamily="18" charset="0"/>
            </a:endParaRPr>
          </a:p>
        </p:txBody>
      </p:sp>
      <p:sp>
        <p:nvSpPr>
          <p:cNvPr id="6148" name="TextBox 5"/>
          <p:cNvSpPr txBox="1">
            <a:spLocks noChangeArrowheads="1"/>
          </p:cNvSpPr>
          <p:nvPr/>
        </p:nvSpPr>
        <p:spPr bwMode="auto">
          <a:xfrm>
            <a:off x="2714625" y="3500438"/>
            <a:ext cx="1370013" cy="338137"/>
          </a:xfrm>
          <a:prstGeom prst="rect">
            <a:avLst/>
          </a:prstGeom>
          <a:noFill/>
          <a:ln w="9525">
            <a:noFill/>
            <a:miter lim="800000"/>
            <a:headEnd/>
            <a:tailEnd/>
          </a:ln>
        </p:spPr>
        <p:txBody>
          <a:bodyPr wrap="none">
            <a:spAutoFit/>
          </a:bodyPr>
          <a:lstStyle/>
          <a:p>
            <a:r>
              <a:rPr lang="en-US" sz="1600">
                <a:latin typeface="Times New Roman" pitchFamily="18" charset="0"/>
                <a:cs typeface="Times New Roman" pitchFamily="18" charset="0"/>
              </a:rPr>
              <a:t>Solar batteries</a:t>
            </a:r>
            <a:endParaRPr lang="ru-RU" sz="1600">
              <a:latin typeface="Times New Roman" pitchFamily="18" charset="0"/>
              <a:cs typeface="Times New Roman" pitchFamily="18" charset="0"/>
            </a:endParaRPr>
          </a:p>
        </p:txBody>
      </p:sp>
      <p:sp>
        <p:nvSpPr>
          <p:cNvPr id="6149" name="TextBox 8"/>
          <p:cNvSpPr txBox="1">
            <a:spLocks noChangeArrowheads="1"/>
          </p:cNvSpPr>
          <p:nvPr/>
        </p:nvSpPr>
        <p:spPr bwMode="auto">
          <a:xfrm>
            <a:off x="7000875" y="6072188"/>
            <a:ext cx="1978025" cy="338137"/>
          </a:xfrm>
          <a:prstGeom prst="rect">
            <a:avLst/>
          </a:prstGeom>
          <a:noFill/>
          <a:ln w="9525">
            <a:noFill/>
            <a:miter lim="800000"/>
            <a:headEnd/>
            <a:tailEnd/>
          </a:ln>
        </p:spPr>
        <p:txBody>
          <a:bodyPr wrap="none">
            <a:spAutoFit/>
          </a:bodyPr>
          <a:lstStyle/>
          <a:p>
            <a:r>
              <a:rPr lang="en-US" sz="1600">
                <a:latin typeface="Times New Roman" pitchFamily="18" charset="0"/>
                <a:cs typeface="Times New Roman" pitchFamily="18" charset="0"/>
              </a:rPr>
              <a:t>Power supply 2×12V </a:t>
            </a:r>
            <a:endParaRPr lang="ru-RU" sz="1600">
              <a:latin typeface="Times New Roman" pitchFamily="18" charset="0"/>
              <a:cs typeface="Times New Roman" pitchFamily="18" charset="0"/>
            </a:endParaRPr>
          </a:p>
        </p:txBody>
      </p:sp>
      <p:pic>
        <p:nvPicPr>
          <p:cNvPr id="6150" name="Picture 8" descr="D:\НИЛ геофизики\2013\2\DSC05084_solar battery.jpg"/>
          <p:cNvPicPr>
            <a:picLocks noChangeAspect="1" noChangeArrowheads="1"/>
          </p:cNvPicPr>
          <p:nvPr/>
        </p:nvPicPr>
        <p:blipFill>
          <a:blip r:embed="rId2" cstate="print"/>
          <a:srcRect/>
          <a:stretch>
            <a:fillRect/>
          </a:stretch>
        </p:blipFill>
        <p:spPr bwMode="auto">
          <a:xfrm>
            <a:off x="2357438" y="142875"/>
            <a:ext cx="2136775" cy="3214688"/>
          </a:xfrm>
          <a:prstGeom prst="rect">
            <a:avLst/>
          </a:prstGeom>
          <a:noFill/>
          <a:ln w="9525">
            <a:noFill/>
            <a:miter lim="800000"/>
            <a:headEnd/>
            <a:tailEnd/>
          </a:ln>
        </p:spPr>
      </p:pic>
      <p:pic>
        <p:nvPicPr>
          <p:cNvPr id="6151" name="Рисунок 10" descr="DSC05076_power supply.jpg"/>
          <p:cNvPicPr>
            <a:picLocks noChangeAspect="1"/>
          </p:cNvPicPr>
          <p:nvPr/>
        </p:nvPicPr>
        <p:blipFill>
          <a:blip r:embed="rId3" cstate="print"/>
          <a:srcRect/>
          <a:stretch>
            <a:fillRect/>
          </a:stretch>
        </p:blipFill>
        <p:spPr bwMode="auto">
          <a:xfrm>
            <a:off x="6786563" y="4432300"/>
            <a:ext cx="2143125" cy="1425575"/>
          </a:xfrm>
          <a:prstGeom prst="rect">
            <a:avLst/>
          </a:prstGeom>
          <a:noFill/>
          <a:ln w="9525">
            <a:noFill/>
            <a:miter lim="800000"/>
            <a:headEnd/>
            <a:tailEnd/>
          </a:ln>
        </p:spPr>
      </p:pic>
      <p:pic>
        <p:nvPicPr>
          <p:cNvPr id="6152" name="Picture 9" descr="D:\НИЛ геофизики\2013\2\DSC02019_wind_generator.jpg"/>
          <p:cNvPicPr>
            <a:picLocks noChangeAspect="1" noChangeArrowheads="1"/>
          </p:cNvPicPr>
          <p:nvPr/>
        </p:nvPicPr>
        <p:blipFill>
          <a:blip r:embed="rId4" cstate="print"/>
          <a:srcRect/>
          <a:stretch>
            <a:fillRect/>
          </a:stretch>
        </p:blipFill>
        <p:spPr bwMode="auto">
          <a:xfrm>
            <a:off x="142875" y="142875"/>
            <a:ext cx="2143125" cy="3222625"/>
          </a:xfrm>
          <a:prstGeom prst="rect">
            <a:avLst/>
          </a:prstGeom>
          <a:noFill/>
          <a:ln w="9525">
            <a:noFill/>
            <a:miter lim="800000"/>
            <a:headEnd/>
            <a:tailEnd/>
          </a:ln>
        </p:spPr>
      </p:pic>
      <p:pic>
        <p:nvPicPr>
          <p:cNvPr id="6153" name="Picture 10" descr="D:\НИЛ геофизики\2013\2\SDC11649_траншея.jpg"/>
          <p:cNvPicPr>
            <a:picLocks noChangeAspect="1" noChangeArrowheads="1"/>
          </p:cNvPicPr>
          <p:nvPr/>
        </p:nvPicPr>
        <p:blipFill>
          <a:blip r:embed="rId5" cstate="print"/>
          <a:srcRect/>
          <a:stretch>
            <a:fillRect/>
          </a:stretch>
        </p:blipFill>
        <p:spPr bwMode="auto">
          <a:xfrm>
            <a:off x="1928813" y="4000500"/>
            <a:ext cx="2571750" cy="1928813"/>
          </a:xfrm>
          <a:prstGeom prst="rect">
            <a:avLst/>
          </a:prstGeom>
          <a:noFill/>
          <a:ln w="9525">
            <a:noFill/>
            <a:miter lim="800000"/>
            <a:headEnd/>
            <a:tailEnd/>
          </a:ln>
        </p:spPr>
      </p:pic>
      <p:pic>
        <p:nvPicPr>
          <p:cNvPr id="6154" name="Picture 12" descr="D:\НИЛ геофизики\2013\2\SDC11650_траншея.jpg"/>
          <p:cNvPicPr>
            <a:picLocks noChangeAspect="1" noChangeArrowheads="1"/>
          </p:cNvPicPr>
          <p:nvPr/>
        </p:nvPicPr>
        <p:blipFill>
          <a:blip r:embed="rId6" cstate="print"/>
          <a:srcRect/>
          <a:stretch>
            <a:fillRect/>
          </a:stretch>
        </p:blipFill>
        <p:spPr bwMode="auto">
          <a:xfrm>
            <a:off x="357188" y="4000500"/>
            <a:ext cx="1446212" cy="1928813"/>
          </a:xfrm>
          <a:prstGeom prst="rect">
            <a:avLst/>
          </a:prstGeom>
          <a:noFill/>
          <a:ln w="9525">
            <a:noFill/>
            <a:miter lim="800000"/>
            <a:headEnd/>
            <a:tailEnd/>
          </a:ln>
        </p:spPr>
      </p:pic>
      <p:pic>
        <p:nvPicPr>
          <p:cNvPr id="6155" name="Picture 14" descr="D:\НИЛ геофизики\2013\2\PICT0356_MAP.jpg"/>
          <p:cNvPicPr>
            <a:picLocks noChangeAspect="1" noChangeArrowheads="1"/>
          </p:cNvPicPr>
          <p:nvPr/>
        </p:nvPicPr>
        <p:blipFill>
          <a:blip r:embed="rId7" cstate="print"/>
          <a:srcRect/>
          <a:stretch>
            <a:fillRect/>
          </a:stretch>
        </p:blipFill>
        <p:spPr bwMode="auto">
          <a:xfrm>
            <a:off x="4572000" y="4376738"/>
            <a:ext cx="2071688" cy="1552575"/>
          </a:xfrm>
          <a:prstGeom prst="rect">
            <a:avLst/>
          </a:prstGeom>
          <a:noFill/>
          <a:ln w="9525">
            <a:noFill/>
            <a:miter lim="800000"/>
            <a:headEnd/>
            <a:tailEnd/>
          </a:ln>
        </p:spPr>
      </p:pic>
      <p:sp>
        <p:nvSpPr>
          <p:cNvPr id="6156" name="Прямоугольник 14"/>
          <p:cNvSpPr>
            <a:spLocks noChangeArrowheads="1"/>
          </p:cNvSpPr>
          <p:nvPr/>
        </p:nvSpPr>
        <p:spPr bwMode="auto">
          <a:xfrm>
            <a:off x="4786313" y="6000750"/>
            <a:ext cx="1677987" cy="584200"/>
          </a:xfrm>
          <a:prstGeom prst="rect">
            <a:avLst/>
          </a:prstGeom>
          <a:noFill/>
          <a:ln w="9525">
            <a:noFill/>
            <a:miter lim="800000"/>
            <a:headEnd/>
            <a:tailEnd/>
          </a:ln>
        </p:spPr>
        <p:txBody>
          <a:bodyPr wrap="none">
            <a:spAutoFit/>
          </a:bodyPr>
          <a:lstStyle/>
          <a:p>
            <a:r>
              <a:rPr lang="en-US" sz="1600">
                <a:latin typeface="Times New Roman" pitchFamily="18" charset="0"/>
                <a:cs typeface="Times New Roman" pitchFamily="18" charset="0"/>
              </a:rPr>
              <a:t>Charge controller </a:t>
            </a:r>
          </a:p>
          <a:p>
            <a:r>
              <a:rPr lang="en-US" sz="1600">
                <a:latin typeface="Times New Roman" pitchFamily="18" charset="0"/>
                <a:cs typeface="Times New Roman" pitchFamily="18" charset="0"/>
              </a:rPr>
              <a:t>“MAP Energy” </a:t>
            </a:r>
            <a:endParaRPr lang="ru-RU" sz="1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9872" y="332656"/>
            <a:ext cx="2170722" cy="461665"/>
          </a:xfrm>
          <a:prstGeom prst="rect">
            <a:avLst/>
          </a:prstGeom>
          <a:noFill/>
        </p:spPr>
        <p:txBody>
          <a:bodyPr wrap="none" rtlCol="0">
            <a:spAutoFit/>
          </a:bodyPr>
          <a:lstStyle/>
          <a:p>
            <a:r>
              <a:rPr lang="en-US" sz="2400" dirty="0" smtClean="0"/>
              <a:t>Higuchi method</a:t>
            </a:r>
            <a:endParaRPr lang="ru-RU" sz="2400" b="1" dirty="0"/>
          </a:p>
        </p:txBody>
      </p:sp>
      <p:sp>
        <p:nvSpPr>
          <p:cNvPr id="1029" name="Rectangle 5"/>
          <p:cNvSpPr>
            <a:spLocks noChangeArrowheads="1"/>
          </p:cNvSpPr>
          <p:nvPr/>
        </p:nvSpPr>
        <p:spPr bwMode="auto">
          <a:xfrm>
            <a:off x="500034" y="980728"/>
            <a:ext cx="864396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400" dirty="0" smtClean="0"/>
              <a:t>Distance between row elements </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400" b="0" i="1" u="none" strike="noStrike" cap="none" normalizeH="0" dirty="0" err="1" smtClean="0">
                <a:ln>
                  <a:noFill/>
                </a:ln>
                <a:solidFill>
                  <a:schemeClr val="tx1"/>
                </a:solidFill>
                <a:effectLst/>
                <a:latin typeface="Arial" pitchFamily="34" charset="0"/>
                <a:ea typeface="Times New Roman" pitchFamily="18" charset="0"/>
                <a:cs typeface="Arial" pitchFamily="34" charset="0"/>
              </a:rPr>
              <a:t>i</a:t>
            </a:r>
            <a:r>
              <a:rPr kumimoji="0" lang="en-US"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=1…</a:t>
            </a:r>
            <a:r>
              <a:rPr kumimoji="0" lang="en-US" sz="1400" b="0" i="1" u="none" strike="noStrike" cap="none" normalizeH="0" dirty="0" smtClean="0">
                <a:ln>
                  <a:noFill/>
                </a:ln>
                <a:solidFill>
                  <a:schemeClr val="tx1"/>
                </a:solidFill>
                <a:effectLst/>
                <a:latin typeface="Arial" pitchFamily="34" charset="0"/>
                <a:ea typeface="Times New Roman" pitchFamily="18" charset="0"/>
                <a:cs typeface="Arial" pitchFamily="34" charset="0"/>
              </a:rPr>
              <a:t>N, 	m=1…k,    X=H,D,Z, 	N=810 000 (45 min)</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17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251520" y="2852936"/>
            <a:ext cx="2747419" cy="307777"/>
          </a:xfrm>
          <a:prstGeom prst="rect">
            <a:avLst/>
          </a:prstGeom>
        </p:spPr>
        <p:txBody>
          <a:bodyPr wrap="none">
            <a:spAutoFit/>
          </a:bodyPr>
          <a:lstStyle/>
          <a:p>
            <a:r>
              <a:rPr lang="en-US" sz="1400" dirty="0" smtClean="0"/>
              <a:t>This distance is averaged over all m</a:t>
            </a:r>
            <a:endParaRPr lang="ru-RU" sz="1400" dirty="0"/>
          </a:p>
        </p:txBody>
      </p:sp>
      <p:sp>
        <p:nvSpPr>
          <p:cNvPr id="13" name="TextBox 12"/>
          <p:cNvSpPr txBox="1"/>
          <p:nvPr/>
        </p:nvSpPr>
        <p:spPr>
          <a:xfrm>
            <a:off x="1835696" y="4149080"/>
            <a:ext cx="1656800" cy="307777"/>
          </a:xfrm>
          <a:prstGeom prst="rect">
            <a:avLst/>
          </a:prstGeom>
          <a:noFill/>
        </p:spPr>
        <p:txBody>
          <a:bodyPr wrap="none" rtlCol="0">
            <a:spAutoFit/>
          </a:bodyPr>
          <a:lstStyle/>
          <a:p>
            <a:r>
              <a:rPr lang="en-US" sz="1400" i="1" dirty="0" smtClean="0"/>
              <a:t>D</a:t>
            </a:r>
            <a:r>
              <a:rPr lang="en-US" sz="1400" dirty="0" smtClean="0"/>
              <a:t>- fractal dimension</a:t>
            </a:r>
            <a:endParaRPr lang="ru-RU" sz="1400" dirty="0"/>
          </a:p>
        </p:txBody>
      </p:sp>
      <p:graphicFrame>
        <p:nvGraphicFramePr>
          <p:cNvPr id="14" name="Объект 13"/>
          <p:cNvGraphicFramePr>
            <a:graphicFrameLocks noChangeAspect="1"/>
          </p:cNvGraphicFramePr>
          <p:nvPr/>
        </p:nvGraphicFramePr>
        <p:xfrm>
          <a:off x="611560" y="1370360"/>
          <a:ext cx="1656184" cy="327597"/>
        </p:xfrm>
        <a:graphic>
          <a:graphicData uri="http://schemas.openxmlformats.org/presentationml/2006/ole">
            <mc:AlternateContent xmlns:mc="http://schemas.openxmlformats.org/markup-compatibility/2006">
              <mc:Choice xmlns:v="urn:schemas-microsoft-com:vml" Requires="v">
                <p:oleObj spid="_x0000_s15365" name="Формула" r:id="rId3" imgW="1155700" imgH="228600" progId="">
                  <p:embed/>
                </p:oleObj>
              </mc:Choice>
              <mc:Fallback>
                <p:oleObj name="Формула" r:id="rId3" imgW="1155700" imgH="22860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370360"/>
                        <a:ext cx="1656184" cy="3275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9"/>
          <p:cNvSpPr>
            <a:spLocks noChangeArrowheads="1"/>
          </p:cNvSpPr>
          <p:nvPr/>
        </p:nvSpPr>
        <p:spPr bwMode="auto">
          <a:xfrm>
            <a:off x="323528" y="6021288"/>
            <a:ext cx="850112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28600" algn="l"/>
              </a:tabLst>
            </a:pPr>
            <a:r>
              <a:rPr kumimoji="0" lang="en-US"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Gotoh</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 Hayakawa, M., </a:t>
            </a:r>
            <a:r>
              <a:rPr kumimoji="0" lang="en-US"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Smirnova</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Fractal analysis of the ULF geomagnetic data obtained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Izu</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Peninsula, Japan in relation to the nearby earthquake swarm of June-August 2000</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Natural Hazards and Earth System Science.  - 2003. – Vol. 3, No 3-4. - P. 229-236.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0" y="1190625"/>
            <a:ext cx="9144000" cy="0"/>
          </a:xfrm>
          <a:prstGeom prst="rect">
            <a:avLst/>
          </a:prstGeom>
          <a:solidFill>
            <a:srgbClr val="F8F9FA"/>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5536" y="3212976"/>
            <a:ext cx="1512168" cy="602409"/>
          </a:xfrm>
          <a:prstGeom prst="rect">
            <a:avLst/>
          </a:prstGeom>
          <a:noFill/>
        </p:spPr>
      </p:pic>
      <p:sp>
        <p:nvSpPr>
          <p:cNvPr id="15370" name="Rectangle 10"/>
          <p:cNvSpPr>
            <a:spLocks noChangeArrowheads="1"/>
          </p:cNvSpPr>
          <p:nvPr/>
        </p:nvSpPr>
        <p:spPr bwMode="auto">
          <a:xfrm>
            <a:off x="0" y="923925"/>
            <a:ext cx="9144000" cy="0"/>
          </a:xfrm>
          <a:prstGeom prst="rect">
            <a:avLst/>
          </a:prstGeom>
          <a:solidFill>
            <a:srgbClr val="F8F9FA"/>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71"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5536" y="4149080"/>
            <a:ext cx="864096" cy="240814"/>
          </a:xfrm>
          <a:prstGeom prst="rect">
            <a:avLst/>
          </a:prstGeom>
          <a:noFill/>
        </p:spPr>
      </p:pic>
      <p:sp>
        <p:nvSpPr>
          <p:cNvPr id="15373" name="Rectangle 13"/>
          <p:cNvSpPr>
            <a:spLocks noChangeArrowheads="1"/>
          </p:cNvSpPr>
          <p:nvPr/>
        </p:nvSpPr>
        <p:spPr bwMode="auto">
          <a:xfrm>
            <a:off x="0" y="619125"/>
            <a:ext cx="9144000" cy="0"/>
          </a:xfrm>
          <a:prstGeom prst="rect">
            <a:avLst/>
          </a:prstGeom>
          <a:solidFill>
            <a:srgbClr val="F8F9FA"/>
          </a:solid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5" name="Рисунок 24" descr="Хигучи.png"/>
          <p:cNvPicPr>
            <a:picLocks noChangeAspect="1"/>
          </p:cNvPicPr>
          <p:nvPr/>
        </p:nvPicPr>
        <p:blipFill>
          <a:blip r:embed="rId7" cstate="print"/>
          <a:srcRect l="5882" r="5392"/>
          <a:stretch>
            <a:fillRect/>
          </a:stretch>
        </p:blipFill>
        <p:spPr>
          <a:xfrm>
            <a:off x="4499992" y="1556792"/>
            <a:ext cx="4615457" cy="3906644"/>
          </a:xfrm>
          <a:prstGeom prst="rect">
            <a:avLst/>
          </a:prstGeom>
        </p:spPr>
      </p:pic>
      <p:sp>
        <p:nvSpPr>
          <p:cNvPr id="26" name="TextBox 25"/>
          <p:cNvSpPr txBox="1"/>
          <p:nvPr/>
        </p:nvSpPr>
        <p:spPr>
          <a:xfrm>
            <a:off x="2339752" y="1412776"/>
            <a:ext cx="3593291" cy="307777"/>
          </a:xfrm>
          <a:prstGeom prst="rect">
            <a:avLst/>
          </a:prstGeom>
          <a:noFill/>
        </p:spPr>
        <p:txBody>
          <a:bodyPr wrap="none" rtlCol="0">
            <a:spAutoFit/>
          </a:bodyPr>
          <a:lstStyle/>
          <a:p>
            <a:r>
              <a:rPr lang="en-US" sz="1400" i="1" dirty="0" smtClean="0"/>
              <a:t>(periods of geomagnetic variation T=0.4-205 c)</a:t>
            </a:r>
            <a:endParaRPr lang="ru-RU" sz="1400" i="1" dirty="0"/>
          </a:p>
        </p:txBody>
      </p:sp>
      <p:pic>
        <p:nvPicPr>
          <p:cNvPr id="15374" name="Picture 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79512" y="1916832"/>
            <a:ext cx="4210050" cy="733425"/>
          </a:xfrm>
          <a:prstGeom prst="rect">
            <a:avLst/>
          </a:prstGeom>
          <a:noFill/>
        </p:spPr>
      </p:pic>
      <p:sp>
        <p:nvSpPr>
          <p:cNvPr id="15376" name="Rectangle 16"/>
          <p:cNvSpPr>
            <a:spLocks noChangeArrowheads="1"/>
          </p:cNvSpPr>
          <p:nvPr/>
        </p:nvSpPr>
        <p:spPr bwMode="auto">
          <a:xfrm>
            <a:off x="0" y="1190625"/>
            <a:ext cx="9144000" cy="0"/>
          </a:xfrm>
          <a:prstGeom prst="rect">
            <a:avLst/>
          </a:prstGeom>
          <a:solidFill>
            <a:srgbClr val="F8F9FA"/>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77"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95536" y="4666228"/>
            <a:ext cx="3024336" cy="274940"/>
          </a:xfrm>
          <a:prstGeom prst="rect">
            <a:avLst/>
          </a:prstGeom>
          <a:noFill/>
        </p:spPr>
      </p:pic>
      <p:sp>
        <p:nvSpPr>
          <p:cNvPr id="15379" name="Rectangle 19"/>
          <p:cNvSpPr>
            <a:spLocks noChangeArrowheads="1"/>
          </p:cNvSpPr>
          <p:nvPr/>
        </p:nvSpPr>
        <p:spPr bwMode="auto">
          <a:xfrm>
            <a:off x="0" y="638175"/>
            <a:ext cx="9144000" cy="0"/>
          </a:xfrm>
          <a:prstGeom prst="rect">
            <a:avLst/>
          </a:prstGeom>
          <a:solidFill>
            <a:srgbClr val="F8F9FA"/>
          </a:solid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76056" y="4653136"/>
            <a:ext cx="3744416" cy="1169551"/>
          </a:xfrm>
          <a:prstGeom prst="rect">
            <a:avLst/>
          </a:prstGeom>
        </p:spPr>
        <p:txBody>
          <a:bodyPr wrap="square">
            <a:spAutoFit/>
          </a:bodyPr>
          <a:lstStyle/>
          <a:p>
            <a:pPr algn="ctr"/>
            <a:r>
              <a:rPr lang="en-US" sz="1400" dirty="0" smtClean="0"/>
              <a:t>Diurnal variation of geomagnetic field fractal dimension at Altay (average monthly deviation from the smoothed curve for Feb-2011)</a:t>
            </a:r>
            <a:r>
              <a:rPr lang="ru-RU" sz="1400" dirty="0" smtClean="0"/>
              <a:t>. </a:t>
            </a:r>
            <a:r>
              <a:rPr lang="en-US" sz="1400" dirty="0" smtClean="0"/>
              <a:t>The dotted curves show a confidence intervals</a:t>
            </a:r>
            <a:r>
              <a:rPr lang="ru-RU" sz="1400" dirty="0" smtClean="0"/>
              <a:t> </a:t>
            </a:r>
            <a:r>
              <a:rPr lang="ru-RU" sz="1400" dirty="0"/>
              <a:t>(р=0.95)</a:t>
            </a:r>
          </a:p>
        </p:txBody>
      </p:sp>
      <p:pic>
        <p:nvPicPr>
          <p:cNvPr id="6" name="Рисунок 5" descr="Суточная вариация 201102.png"/>
          <p:cNvPicPr>
            <a:picLocks noChangeAspect="1"/>
          </p:cNvPicPr>
          <p:nvPr/>
        </p:nvPicPr>
        <p:blipFill>
          <a:blip r:embed="rId2" cstate="print"/>
          <a:stretch>
            <a:fillRect/>
          </a:stretch>
        </p:blipFill>
        <p:spPr>
          <a:xfrm>
            <a:off x="4592159" y="1124744"/>
            <a:ext cx="4551841" cy="3420000"/>
          </a:xfrm>
          <a:prstGeom prst="rect">
            <a:avLst/>
          </a:prstGeom>
        </p:spPr>
      </p:pic>
      <p:pic>
        <p:nvPicPr>
          <p:cNvPr id="7" name="Рисунок 6" descr="Спектр за февраль 2011.png"/>
          <p:cNvPicPr>
            <a:picLocks noChangeAspect="1"/>
          </p:cNvPicPr>
          <p:nvPr/>
        </p:nvPicPr>
        <p:blipFill>
          <a:blip r:embed="rId3" cstate="print"/>
          <a:stretch>
            <a:fillRect/>
          </a:stretch>
        </p:blipFill>
        <p:spPr>
          <a:xfrm>
            <a:off x="2" y="1161128"/>
            <a:ext cx="4558093" cy="3420000"/>
          </a:xfrm>
          <a:prstGeom prst="rect">
            <a:avLst/>
          </a:prstGeom>
        </p:spPr>
      </p:pic>
      <p:sp>
        <p:nvSpPr>
          <p:cNvPr id="8" name="Прямоугольник 7"/>
          <p:cNvSpPr/>
          <p:nvPr/>
        </p:nvSpPr>
        <p:spPr>
          <a:xfrm>
            <a:off x="467544" y="4797152"/>
            <a:ext cx="3600400" cy="523220"/>
          </a:xfrm>
          <a:prstGeom prst="rect">
            <a:avLst/>
          </a:prstGeom>
        </p:spPr>
        <p:txBody>
          <a:bodyPr wrap="square">
            <a:spAutoFit/>
          </a:bodyPr>
          <a:lstStyle/>
          <a:p>
            <a:pPr algn="ctr"/>
            <a:r>
              <a:rPr lang="en-US" sz="1400" dirty="0" smtClean="0"/>
              <a:t>Spectrum of fractal dimension variations according to February 2011 data</a:t>
            </a:r>
            <a:endParaRPr lang="ru-RU" sz="1400" dirty="0"/>
          </a:p>
        </p:txBody>
      </p:sp>
      <p:sp>
        <p:nvSpPr>
          <p:cNvPr id="9" name="TextBox 8"/>
          <p:cNvSpPr txBox="1"/>
          <p:nvPr/>
        </p:nvSpPr>
        <p:spPr>
          <a:xfrm>
            <a:off x="1907704" y="476672"/>
            <a:ext cx="5116465" cy="369332"/>
          </a:xfrm>
          <a:prstGeom prst="rect">
            <a:avLst/>
          </a:prstGeom>
          <a:noFill/>
        </p:spPr>
        <p:txBody>
          <a:bodyPr wrap="none" rtlCol="0">
            <a:spAutoFit/>
          </a:bodyPr>
          <a:lstStyle/>
          <a:p>
            <a:r>
              <a:rPr lang="en-US" b="1" dirty="0" smtClean="0"/>
              <a:t>Variations of fractal dimension of geomagnetic field</a:t>
            </a:r>
            <a:endParaRPr lang="ru-RU" b="1" dirty="0"/>
          </a:p>
        </p:txBody>
      </p:sp>
      <p:sp>
        <p:nvSpPr>
          <p:cNvPr id="10" name="Прямоугольник 9"/>
          <p:cNvSpPr/>
          <p:nvPr/>
        </p:nvSpPr>
        <p:spPr>
          <a:xfrm>
            <a:off x="1393307" y="-25605"/>
            <a:ext cx="7344816" cy="307777"/>
          </a:xfrm>
          <a:prstGeom prst="rect">
            <a:avLst/>
          </a:prstGeom>
        </p:spPr>
        <p:txBody>
          <a:bodyPr wrap="square">
            <a:spAutoFit/>
          </a:bodyPr>
          <a:lstStyle/>
          <a:p>
            <a:pPr algn="ctr"/>
            <a:r>
              <a:rPr lang="en-US" sz="1400" dirty="0"/>
              <a:t>15th Quadrennial Solar-Terrestrial Physics (STP-15) </a:t>
            </a:r>
            <a:r>
              <a:rPr lang="en-US" sz="1400" dirty="0" smtClean="0"/>
              <a:t>symposium: STP15-ABS-233</a:t>
            </a:r>
            <a:endParaRPr lang="ru-RU"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d_ut_month_2011.png"/>
          <p:cNvPicPr>
            <a:picLocks noChangeAspect="1"/>
          </p:cNvPicPr>
          <p:nvPr/>
        </p:nvPicPr>
        <p:blipFill>
          <a:blip r:embed="rId2" cstate="print"/>
          <a:stretch>
            <a:fillRect/>
          </a:stretch>
        </p:blipFill>
        <p:spPr>
          <a:xfrm>
            <a:off x="4433985" y="548680"/>
            <a:ext cx="3666407" cy="2808312"/>
          </a:xfrm>
          <a:prstGeom prst="rect">
            <a:avLst/>
          </a:prstGeom>
        </p:spPr>
      </p:pic>
      <p:pic>
        <p:nvPicPr>
          <p:cNvPr id="3" name="Рисунок 2" descr="DH_ut_month_2011.png"/>
          <p:cNvPicPr>
            <a:picLocks noChangeAspect="1"/>
          </p:cNvPicPr>
          <p:nvPr/>
        </p:nvPicPr>
        <p:blipFill>
          <a:blip r:embed="rId3" cstate="print"/>
          <a:stretch>
            <a:fillRect/>
          </a:stretch>
        </p:blipFill>
        <p:spPr>
          <a:xfrm>
            <a:off x="323528" y="548992"/>
            <a:ext cx="3672000" cy="2808000"/>
          </a:xfrm>
          <a:prstGeom prst="rect">
            <a:avLst/>
          </a:prstGeom>
        </p:spPr>
      </p:pic>
      <p:pic>
        <p:nvPicPr>
          <p:cNvPr id="4" name="Рисунок 3" descr="Dz_ut_month_2011.png"/>
          <p:cNvPicPr>
            <a:picLocks/>
          </p:cNvPicPr>
          <p:nvPr/>
        </p:nvPicPr>
        <p:blipFill>
          <a:blip r:embed="rId4" cstate="print"/>
          <a:stretch>
            <a:fillRect/>
          </a:stretch>
        </p:blipFill>
        <p:spPr>
          <a:xfrm>
            <a:off x="323528" y="3645024"/>
            <a:ext cx="3672000" cy="2821928"/>
          </a:xfrm>
          <a:prstGeom prst="rect">
            <a:avLst/>
          </a:prstGeom>
        </p:spPr>
      </p:pic>
      <p:sp>
        <p:nvSpPr>
          <p:cNvPr id="5" name="TextBox 4"/>
          <p:cNvSpPr txBox="1"/>
          <p:nvPr/>
        </p:nvSpPr>
        <p:spPr>
          <a:xfrm>
            <a:off x="4644008" y="3861048"/>
            <a:ext cx="4104456" cy="923330"/>
          </a:xfrm>
          <a:prstGeom prst="rect">
            <a:avLst/>
          </a:prstGeom>
          <a:noFill/>
        </p:spPr>
        <p:txBody>
          <a:bodyPr wrap="square" rtlCol="0">
            <a:spAutoFit/>
          </a:bodyPr>
          <a:lstStyle/>
          <a:p>
            <a:r>
              <a:rPr lang="en-US" dirty="0" smtClean="0"/>
              <a:t>Daily-seasonal dependence of </a:t>
            </a:r>
            <a:r>
              <a:rPr lang="en-US" dirty="0" err="1" smtClean="0"/>
              <a:t>geomagnetical</a:t>
            </a:r>
            <a:r>
              <a:rPr lang="en-US" dirty="0" smtClean="0"/>
              <a:t> variation fractal dimension</a:t>
            </a:r>
          </a:p>
          <a:p>
            <a:r>
              <a:rPr lang="en-US" dirty="0" smtClean="0"/>
              <a:t>at Altay</a:t>
            </a:r>
            <a:r>
              <a:rPr lang="ru-RU" dirty="0" smtClean="0"/>
              <a:t>. </a:t>
            </a:r>
            <a:r>
              <a:rPr lang="en-US" dirty="0" err="1" smtClean="0"/>
              <a:t>Isolines</a:t>
            </a:r>
            <a:r>
              <a:rPr lang="en-US" dirty="0" smtClean="0"/>
              <a:t> step is 0.04 </a:t>
            </a:r>
            <a:endParaRPr lang="ru-RU" dirty="0"/>
          </a:p>
        </p:txBody>
      </p:sp>
      <p:pic>
        <p:nvPicPr>
          <p:cNvPr id="3891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16016" y="4941168"/>
            <a:ext cx="2304256" cy="576064"/>
          </a:xfrm>
          <a:prstGeom prst="rect">
            <a:avLst/>
          </a:prstGeom>
          <a:noFill/>
        </p:spPr>
      </p:pic>
      <p:sp>
        <p:nvSpPr>
          <p:cNvPr id="38915" name="Rectangle 3"/>
          <p:cNvSpPr>
            <a:spLocks noChangeArrowheads="1"/>
          </p:cNvSpPr>
          <p:nvPr/>
        </p:nvSpPr>
        <p:spPr bwMode="auto">
          <a:xfrm>
            <a:off x="0" y="923925"/>
            <a:ext cx="9144000" cy="0"/>
          </a:xfrm>
          <a:prstGeom prst="rect">
            <a:avLst/>
          </a:prstGeom>
          <a:solidFill>
            <a:srgbClr val="F8F9FA"/>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8916"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24328" y="5157192"/>
            <a:ext cx="552450" cy="200025"/>
          </a:xfrm>
          <a:prstGeom prst="rect">
            <a:avLst/>
          </a:prstGeom>
          <a:noFill/>
        </p:spPr>
      </p:pic>
      <p:sp>
        <p:nvSpPr>
          <p:cNvPr id="389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02124"/>
                </a:solidFill>
                <a:effectLst/>
                <a:latin typeface="inherit"/>
                <a:ea typeface="Times New Roman" pitchFamily="18" charset="0"/>
                <a:cs typeface="Courier New" pitchFamily="49"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891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24328" y="5445224"/>
            <a:ext cx="638175" cy="180975"/>
          </a:xfrm>
          <a:prstGeom prst="rect">
            <a:avLst/>
          </a:prstGeom>
          <a:noFill/>
        </p:spPr>
      </p:pic>
      <p:sp>
        <p:nvSpPr>
          <p:cNvPr id="38920" name="Rectangle 8"/>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89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8921"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88023" y="5805264"/>
            <a:ext cx="242553" cy="288032"/>
          </a:xfrm>
          <a:prstGeom prst="rect">
            <a:avLst/>
          </a:prstGeom>
          <a:noFill/>
        </p:spPr>
      </p:pic>
      <p:sp>
        <p:nvSpPr>
          <p:cNvPr id="38923" name="Rectangle 11"/>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202124"/>
                </a:solidFill>
                <a:effectLst/>
                <a:latin typeface="Arial" pitchFamily="34" charset="0"/>
                <a:ea typeface="Times New Roman" pitchFamily="18" charset="0"/>
                <a:cs typeface="Arial" pitchFamily="34" charset="0"/>
              </a:rPr>
              <a:t> </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Прямоугольник 16"/>
          <p:cNvSpPr/>
          <p:nvPr/>
        </p:nvSpPr>
        <p:spPr>
          <a:xfrm>
            <a:off x="5292080" y="5733256"/>
            <a:ext cx="2842958" cy="369332"/>
          </a:xfrm>
          <a:prstGeom prst="rect">
            <a:avLst/>
          </a:prstGeom>
        </p:spPr>
        <p:txBody>
          <a:bodyPr wrap="none">
            <a:spAutoFit/>
          </a:bodyPr>
          <a:lstStyle/>
          <a:p>
            <a:r>
              <a:rPr lang="en-US" dirty="0" smtClean="0"/>
              <a:t>average of fractal dimension</a:t>
            </a:r>
            <a:endParaRPr lang="ru-RU" dirty="0"/>
          </a:p>
        </p:txBody>
      </p:sp>
      <p:sp>
        <p:nvSpPr>
          <p:cNvPr id="18" name="Прямоугольник 17"/>
          <p:cNvSpPr/>
          <p:nvPr/>
        </p:nvSpPr>
        <p:spPr>
          <a:xfrm>
            <a:off x="1393307" y="-25605"/>
            <a:ext cx="7344816" cy="307777"/>
          </a:xfrm>
          <a:prstGeom prst="rect">
            <a:avLst/>
          </a:prstGeom>
        </p:spPr>
        <p:txBody>
          <a:bodyPr wrap="square">
            <a:spAutoFit/>
          </a:bodyPr>
          <a:lstStyle/>
          <a:p>
            <a:pPr algn="ctr"/>
            <a:r>
              <a:rPr lang="en-US" sz="1400" dirty="0"/>
              <a:t>15th Quadrennial Solar-Terrestrial Physics (STP-15) </a:t>
            </a:r>
            <a:r>
              <a:rPr lang="en-US" sz="1400" dirty="0" smtClean="0"/>
              <a:t>symposium: STP15-ABS-233</a:t>
            </a:r>
            <a:endParaRPr lang="ru-RU"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2245</TotalTime>
  <Words>871</Words>
  <Application>Microsoft Office PowerPoint</Application>
  <PresentationFormat>Экран (4:3)</PresentationFormat>
  <Paragraphs>94</Paragraphs>
  <Slides>15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Тема Office</vt:lpstr>
      <vt:lpstr>Формула</vt:lpstr>
      <vt:lpstr>On the relationship between the fractal dimension of geomagnetic variations and the solar wind speed</vt:lpstr>
      <vt:lpstr>A magnetic station Baygazan (BGZ) is located between 4 INTERMAGNET’s magnetic observatory (NVS – Novosibirsk, IRT – Irkutsk, AAA – Alma-Ata, WMQ – Urumchi) at Altayskiy State Nature Biospheric Reserve territory. It allows to record magnetical variations with small magnetical noise and to compare geomagnetical field dynamics at several points.  The station is located at distance 15 km of Artybash on north shore of Teletskoe lake (cordon Baygazan). The range of geomagnetical field at distance of 1 km from the station is not exceeded 550 nT (58870-59410 nT at 2009).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relationship between the fractal dimension of geomagnetic variations and the solar wind speed</dc:title>
  <dc:creator>GVZD</dc:creator>
  <cp:lastModifiedBy>teacher</cp:lastModifiedBy>
  <cp:revision>201</cp:revision>
  <dcterms:created xsi:type="dcterms:W3CDTF">2022-02-17T03:08:23Z</dcterms:created>
  <dcterms:modified xsi:type="dcterms:W3CDTF">2022-03-31T04:00:57Z</dcterms:modified>
</cp:coreProperties>
</file>