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6" autoAdjust="0"/>
    <p:restoredTop sz="94660"/>
  </p:normalViewPr>
  <p:slideViewPr>
    <p:cSldViewPr snapToGrid="0">
      <p:cViewPr varScale="1">
        <p:scale>
          <a:sx n="79" d="100"/>
          <a:sy n="79" d="100"/>
        </p:scale>
        <p:origin x="-84" y="-6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27483-5CDE-4911-86AB-5DA309CF8F89}" type="datetimeFigureOut">
              <a:rPr lang="ru-RU"/>
              <a:pPr>
                <a:defRPr/>
              </a:pPr>
              <a:t>20.12.2019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2EB29-B25E-493D-B9DF-05C5ACF836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D8C23-5A82-4D70-8BDB-C7DADCFC57E8}" type="datetimeFigureOut">
              <a:rPr lang="ru-RU"/>
              <a:pPr>
                <a:defRPr/>
              </a:pPr>
              <a:t>20.12.2019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97376-856B-4950-B955-B4BF03F0D8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1526C-F560-4C9A-A085-0B3BF782C155}" type="datetimeFigureOut">
              <a:rPr lang="ru-RU"/>
              <a:pPr>
                <a:defRPr/>
              </a:pPr>
              <a:t>20.12.2019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BC485-D40B-424C-A5B4-A60C7561FA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AF618-EE6F-498F-B1C4-B0D969F65362}" type="datetimeFigureOut">
              <a:rPr lang="ru-RU"/>
              <a:pPr>
                <a:defRPr/>
              </a:pPr>
              <a:t>20.12.2019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5C9E7-9280-4723-B0ED-DCD5A2C6F4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E84F7-AE7D-4145-B105-87462F79A864}" type="datetimeFigureOut">
              <a:rPr lang="ru-RU"/>
              <a:pPr>
                <a:defRPr/>
              </a:pPr>
              <a:t>20.12.2019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7A0CC-AA62-4E44-8063-824B2A04D2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F4D01-63D2-466D-8AA5-95674D54D5B9}" type="datetimeFigureOut">
              <a:rPr lang="ru-RU"/>
              <a:pPr>
                <a:defRPr/>
              </a:pPr>
              <a:t>20.12.2019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94D1A-B463-46BB-BFC7-AD635D1434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71304-C558-43F3-9E8F-0A148426CC30}" type="datetimeFigureOut">
              <a:rPr lang="ru-RU"/>
              <a:pPr>
                <a:defRPr/>
              </a:pPr>
              <a:t>20.12.2019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7996D-4130-495F-A6A0-72338FEE33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BB827-F9BE-4A22-99DD-EBDF259BFB71}" type="datetimeFigureOut">
              <a:rPr lang="ru-RU"/>
              <a:pPr>
                <a:defRPr/>
              </a:pPr>
              <a:t>20.12.2019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1B2F3-57A1-446D-BA97-D48FA1EA99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0B3F5-66A3-4C23-9463-2D0A32AA3B33}" type="datetimeFigureOut">
              <a:rPr lang="ru-RU"/>
              <a:pPr>
                <a:defRPr/>
              </a:pPr>
              <a:t>20.12.2019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8CA5B-11D6-4A8D-8E2D-50BA87D623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05D89-CD67-4ECD-A0AB-0CFB3A65171C}" type="datetimeFigureOut">
              <a:rPr lang="ru-RU"/>
              <a:pPr>
                <a:defRPr/>
              </a:pPr>
              <a:t>20.12.2019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22D30-9419-43A8-AD3B-B9E76F7BBC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/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6AFCE-6C92-43A0-AC6B-2BC0A35BEB32}" type="datetimeFigureOut">
              <a:rPr lang="ru-RU"/>
              <a:pPr>
                <a:defRPr/>
              </a:pPr>
              <a:t>20.12.2019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32A54-E240-4D33-86B6-7BA825D321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78A6630-4822-46DB-A8D0-342C89F52C4B}" type="datetimeFigureOut">
              <a:rPr lang="ru-RU"/>
              <a:pPr>
                <a:defRPr/>
              </a:pPr>
              <a:t>20.12.2019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859F5EB-43F6-4B7E-B371-F62B2D793C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kokm.ru/ru/branches/zayceva_gor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6167438" y="2106613"/>
            <a:ext cx="5954712" cy="873125"/>
          </a:xfrm>
        </p:spPr>
        <p:txBody>
          <a:bodyPr/>
          <a:lstStyle/>
          <a:p>
            <a:pPr algn="l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Дедушка в ВОВ 1941 - 1945</a:t>
            </a:r>
          </a:p>
        </p:txBody>
      </p:sp>
      <p:sp>
        <p:nvSpPr>
          <p:cNvPr id="3" name="Подзаголовок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67438" y="5086350"/>
            <a:ext cx="5224462" cy="873125"/>
          </a:xfrm>
        </p:spPr>
        <p:txBody>
          <a:bodyPr rtlCol="0">
            <a:normAutofit fontScale="77500" lnSpcReduction="20000"/>
          </a:bodyPr>
          <a:lstStyle/>
          <a:p>
            <a:pPr algn="l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dirty="0"/>
              <a:t>859 группа, Экономическая безопасность</a:t>
            </a:r>
          </a:p>
          <a:p>
            <a:pPr algn="l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dirty="0"/>
              <a:t>Большаков Е.Н.</a:t>
            </a:r>
          </a:p>
          <a:p>
            <a:pPr algn="l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dirty="0"/>
              <a:t>2019 г.</a:t>
            </a:r>
          </a:p>
        </p:txBody>
      </p:sp>
      <p:sp>
        <p:nvSpPr>
          <p:cNvPr id="10" name="Freeform: Shape 9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0" y="0"/>
            <a:ext cx="6172200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3317" name="Рисунок 4"/>
          <p:cNvPicPr>
            <a:picLocks noChangeAspect="1"/>
          </p:cNvPicPr>
          <p:nvPr/>
        </p:nvPicPr>
        <p:blipFill>
          <a:blip r:embed="rId2"/>
          <a:srcRect l="26799" r="14566" b="-2"/>
          <a:stretch>
            <a:fillRect/>
          </a:stretch>
        </p:blipFill>
        <p:spPr bwMode="auto">
          <a:xfrm>
            <a:off x="0" y="0"/>
            <a:ext cx="60245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3"/>
          <p:cNvSpPr txBox="1">
            <a:spLocks noChangeArrowheads="1"/>
          </p:cNvSpPr>
          <p:nvPr/>
        </p:nvSpPr>
        <p:spPr bwMode="auto">
          <a:xfrm>
            <a:off x="3136900" y="0"/>
            <a:ext cx="61833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latin typeface="Times New Roman" pitchFamily="18" charset="0"/>
                <a:cs typeface="Times New Roman" pitchFamily="18" charset="0"/>
              </a:rPr>
              <a:t>Дополнительно:</a:t>
            </a:r>
          </a:p>
        </p:txBody>
      </p:sp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436563" y="1274763"/>
            <a:ext cx="8112125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1.</a:t>
            </a:r>
            <a:r>
              <a:rPr lang="ru-RU" b="1">
                <a:latin typeface="Calibri" pitchFamily="34" charset="0"/>
              </a:rPr>
              <a:t> 116</a:t>
            </a:r>
            <a:r>
              <a:rPr lang="ru-RU">
                <a:latin typeface="Calibri" pitchFamily="34" charset="0"/>
              </a:rPr>
              <a:t> дивизия, в которой воевали забайкальцы, вступила в бой в составе </a:t>
            </a:r>
            <a:r>
              <a:rPr lang="ru-RU" b="1">
                <a:latin typeface="Calibri" pitchFamily="34" charset="0"/>
              </a:rPr>
              <a:t>50-й армии 25 марта</a:t>
            </a:r>
            <a:r>
              <a:rPr lang="ru-RU">
                <a:latin typeface="Calibri" pitchFamily="34" charset="0"/>
              </a:rPr>
              <a:t>. Если к исходу дня 16 апреля его 656 стрелковый полк насчитывал </a:t>
            </a:r>
            <a:r>
              <a:rPr lang="ru-RU" b="1">
                <a:latin typeface="Calibri" pitchFamily="34" charset="0"/>
              </a:rPr>
              <a:t>1786 активных штыков</a:t>
            </a:r>
            <a:r>
              <a:rPr lang="ru-RU">
                <a:latin typeface="Calibri" pitchFamily="34" charset="0"/>
              </a:rPr>
              <a:t>, то к 23 апреля осталось всего</a:t>
            </a:r>
            <a:r>
              <a:rPr lang="ru-RU" b="1">
                <a:latin typeface="Calibri" pitchFamily="34" charset="0"/>
              </a:rPr>
              <a:t> 35 человек</a:t>
            </a:r>
            <a:r>
              <a:rPr lang="ru-RU">
                <a:latin typeface="Calibri" pitchFamily="34" charset="0"/>
              </a:rPr>
              <a:t>… Жесточайшие бои за высоту 269,8 метра шли почти год. Взять немецкий плацдарм «в лоб» было невозможно. И тогда под Зайцеву гору был сделан подкоп длиной 106 метров. 25 тонн взрывчатки 4 октября 1942 года подняли гору на воздух. После взрыва образовалась воронка диаметром 90 и глубиной 20 метров. Высоту взяли с помощью авиации и танков, но фашисты вновь овладели ею к новому 1943 году.</a:t>
            </a:r>
          </a:p>
        </p:txBody>
      </p:sp>
      <p:pic>
        <p:nvPicPr>
          <p:cNvPr id="22532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48688" y="1274763"/>
            <a:ext cx="3643312" cy="243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Box 7"/>
          <p:cNvSpPr txBox="1">
            <a:spLocks noChangeArrowheads="1"/>
          </p:cNvSpPr>
          <p:nvPr/>
        </p:nvSpPr>
        <p:spPr bwMode="auto">
          <a:xfrm>
            <a:off x="436563" y="4211638"/>
            <a:ext cx="80454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2. Вражеские войска оставили «Зайцеву гору» только при проведении операции «Буйвол», которая подразумевала сокращение линии фронта с 500-а до 200-от километров и освободившиеся части перебрасывались под Курск.</a:t>
            </a:r>
          </a:p>
        </p:txBody>
      </p:sp>
      <p:sp>
        <p:nvSpPr>
          <p:cNvPr id="22534" name="TextBox 8"/>
          <p:cNvSpPr txBox="1">
            <a:spLocks noChangeArrowheads="1"/>
          </p:cNvSpPr>
          <p:nvPr/>
        </p:nvSpPr>
        <p:spPr bwMode="auto">
          <a:xfrm>
            <a:off x="436563" y="5487988"/>
            <a:ext cx="804545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3. По оценкам критиков генерал Болдин в своих мемуарах пишет о многих периодах войны достаточно подробно. Но упоминает бои за «Зайцеву гору» в нескольких абзацах.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3"/>
          <p:cNvSpPr txBox="1">
            <a:spLocks noChangeArrowheads="1"/>
          </p:cNvSpPr>
          <p:nvPr/>
        </p:nvSpPr>
        <p:spPr bwMode="auto">
          <a:xfrm>
            <a:off x="3136900" y="0"/>
            <a:ext cx="61833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latin typeface="Times New Roman" pitchFamily="18" charset="0"/>
                <a:cs typeface="Times New Roman" pitchFamily="18" charset="0"/>
              </a:rPr>
              <a:t>Дополнительно:</a:t>
            </a:r>
          </a:p>
        </p:txBody>
      </p:sp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0" y="1425575"/>
            <a:ext cx="7899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4. Памяти событий на «Горе смертников» 09 мая 1972 года был открыт музей. </a:t>
            </a:r>
          </a:p>
          <a:p>
            <a:r>
              <a:rPr lang="ru-RU">
                <a:latin typeface="Calibri" pitchFamily="34" charset="0"/>
              </a:rPr>
              <a:t>Ссылка на сайт музея </a:t>
            </a:r>
            <a:r>
              <a:rPr lang="en-US">
                <a:latin typeface="Calibri" pitchFamily="34" charset="0"/>
                <a:hlinkClick r:id="rId2"/>
              </a:rPr>
              <a:t>http://kokm.ru/ru/branches/zayceva_gora/</a:t>
            </a:r>
            <a:endParaRPr lang="ru-RU">
              <a:latin typeface="Calibri" pitchFamily="34" charset="0"/>
            </a:endParaRPr>
          </a:p>
        </p:txBody>
      </p:sp>
      <p:pic>
        <p:nvPicPr>
          <p:cNvPr id="23556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99400" y="923925"/>
            <a:ext cx="4292600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Box 7"/>
          <p:cNvSpPr txBox="1">
            <a:spLocks noChangeArrowheads="1"/>
          </p:cNvSpPr>
          <p:nvPr/>
        </p:nvSpPr>
        <p:spPr bwMode="auto">
          <a:xfrm>
            <a:off x="0" y="3892550"/>
            <a:ext cx="7899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5. По разным оценкам в событиях на «Зайцевой горе» погибло около 100.000 человек, это убитые и пропавшие без вести. По официальной версии число погибших достигает 70.000 человек.</a:t>
            </a:r>
          </a:p>
        </p:txBody>
      </p:sp>
      <p:pic>
        <p:nvPicPr>
          <p:cNvPr id="23558" name="Рисунок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99400" y="3892550"/>
            <a:ext cx="4292600" cy="234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163" y="547688"/>
            <a:ext cx="3354387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5"/>
          <p:cNvSpPr txBox="1">
            <a:spLocks noChangeArrowheads="1"/>
          </p:cNvSpPr>
          <p:nvPr/>
        </p:nvSpPr>
        <p:spPr bwMode="auto">
          <a:xfrm>
            <a:off x="4313238" y="547688"/>
            <a:ext cx="73390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Большаков Иван Дмитриевич</a:t>
            </a:r>
          </a:p>
        </p:txBody>
      </p:sp>
      <p:sp>
        <p:nvSpPr>
          <p:cNvPr id="14340" name="TextBox 6"/>
          <p:cNvSpPr txBox="1">
            <a:spLocks noChangeArrowheads="1"/>
          </p:cNvSpPr>
          <p:nvPr/>
        </p:nvSpPr>
        <p:spPr bwMode="auto">
          <a:xfrm>
            <a:off x="4313238" y="1481138"/>
            <a:ext cx="7221537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Calibri" pitchFamily="34" charset="0"/>
              </a:rPr>
              <a:t>Родился в 1921 году в деревне Васильевское Середского (текущего Фурмановского) района Ивановской области. Учился и работал там же. Был призван в 1941 году. То есть на момент призыва ему было 20 лет. Не женат, детей не имел. После начальной подготовки зимой 1942 года был направлен в город Бий, зачислен в списки 116 СД.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577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5"/>
          <p:cNvSpPr txBox="1">
            <a:spLocks noChangeArrowheads="1"/>
          </p:cNvSpPr>
          <p:nvPr/>
        </p:nvSpPr>
        <p:spPr bwMode="auto">
          <a:xfrm>
            <a:off x="5651500" y="0"/>
            <a:ext cx="63119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Calibri" pitchFamily="34" charset="0"/>
              </a:rPr>
              <a:t>О 116 стрелковой дивизии</a:t>
            </a:r>
          </a:p>
        </p:txBody>
      </p:sp>
      <p:sp>
        <p:nvSpPr>
          <p:cNvPr id="15364" name="TextBox 6"/>
          <p:cNvSpPr txBox="1">
            <a:spLocks noChangeArrowheads="1"/>
          </p:cNvSpPr>
          <p:nvPr/>
        </p:nvSpPr>
        <p:spPr bwMode="auto">
          <a:xfrm>
            <a:off x="5651500" y="855663"/>
            <a:ext cx="6311900" cy="600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В документах сообщается, что в/ч 5213 начала формироваться 15 декабря 1941 года в посёлке Антипиха в 6 км от Читы, полное формирование было произведено 01 января 1942 года. После формирования личный состав был отправлен на месячное ускоренное обучение. Со 02 февраля по 03 марта 1942 года личный состав эшелонировался по ж/д от станции Антипиха до станции Козельск согласно документам проводилась дополнительная политическая и воспитательная работа, было принято 89 заявлений о вступлении в партию и 110 заявлений о приёме в ВЛКСМ. Два эшелона дивизии полностью прибыли к месту дислокации 08 марта 1942 года.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59613" y="0"/>
            <a:ext cx="51323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5"/>
          <p:cNvSpPr txBox="1">
            <a:spLocks noChangeArrowheads="1"/>
          </p:cNvSpPr>
          <p:nvPr/>
        </p:nvSpPr>
        <p:spPr bwMode="auto">
          <a:xfrm>
            <a:off x="0" y="0"/>
            <a:ext cx="70596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Times New Roman" pitchFamily="18" charset="0"/>
                <a:cs typeface="Times New Roman" pitchFamily="18" charset="0"/>
              </a:rPr>
              <a:t>Зачисление в состав 50-ой армии</a:t>
            </a:r>
          </a:p>
        </p:txBody>
      </p:sp>
      <p:sp>
        <p:nvSpPr>
          <p:cNvPr id="16388" name="TextBox 6"/>
          <p:cNvSpPr txBox="1">
            <a:spLocks noChangeArrowheads="1"/>
          </p:cNvSpPr>
          <p:nvPr/>
        </p:nvSpPr>
        <p:spPr bwMode="auto">
          <a:xfrm>
            <a:off x="0" y="922338"/>
            <a:ext cx="7059613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116 СД была зачислена в состав 50-ой армии 25 марта 1942 года после пешего перехода из Козельска. В документах сообщается, что марш совершается в исключительных условиях весенней распутицы. Не смотря на крайне тяжёлый условия, дивизия прибывает в хорошем расположении духа и командиры получают благодарность.</a:t>
            </a:r>
          </a:p>
        </p:txBody>
      </p:sp>
      <p:sp>
        <p:nvSpPr>
          <p:cNvPr id="16389" name="TextBox 7"/>
          <p:cNvSpPr txBox="1">
            <a:spLocks noChangeArrowheads="1"/>
          </p:cNvSpPr>
          <p:nvPr/>
        </p:nvSpPr>
        <p:spPr bwMode="auto">
          <a:xfrm>
            <a:off x="1435100" y="2414588"/>
            <a:ext cx="5624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О действиях 50-ой армии</a:t>
            </a:r>
          </a:p>
        </p:txBody>
      </p:sp>
      <p:sp>
        <p:nvSpPr>
          <p:cNvPr id="16390" name="TextBox 8"/>
          <p:cNvSpPr txBox="1">
            <a:spLocks noChangeArrowheads="1"/>
          </p:cNvSpPr>
          <p:nvPr/>
        </p:nvSpPr>
        <p:spPr bwMode="auto">
          <a:xfrm>
            <a:off x="84138" y="3171825"/>
            <a:ext cx="6975475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В декабре 1941 года в ходе контрнаступления под Москвой войска 50-й армии отбросили противника от Тулы, освободили Калугу и в январе 1942 года вышли к Варшавскому шоссе. В итоге многодневных боев советские войска натолкнулись здесь на глубоко эшелонированную оборону врага. Развернулись тяжелые бои, продолжавшиеся до марта 1943 года. Участки Варшавского шоссе по несколько раз переходили из рук в руки. Около года длились кровопролитные сражения у одного из мощных узлов сопротивления гитлеровцев – Фомино-I – Фомино-II с укрепленными высотами 269,8 и "Зайцева Гора».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7"/>
          <p:cNvSpPr txBox="1">
            <a:spLocks noChangeArrowheads="1"/>
          </p:cNvSpPr>
          <p:nvPr/>
        </p:nvSpPr>
        <p:spPr bwMode="auto">
          <a:xfrm>
            <a:off x="5251450" y="0"/>
            <a:ext cx="60483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latin typeface="Times New Roman" pitchFamily="18" charset="0"/>
                <a:cs typeface="Times New Roman" pitchFamily="18" charset="0"/>
              </a:rPr>
              <a:t>«Зайцева гора»</a:t>
            </a:r>
          </a:p>
        </p:txBody>
      </p:sp>
      <p:sp>
        <p:nvSpPr>
          <p:cNvPr id="17411" name="TextBox 8"/>
          <p:cNvSpPr txBox="1">
            <a:spLocks noChangeArrowheads="1"/>
          </p:cNvSpPr>
          <p:nvPr/>
        </p:nvSpPr>
        <p:spPr bwMode="auto">
          <a:xfrm>
            <a:off x="4206875" y="1016000"/>
            <a:ext cx="7985125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>
                <a:latin typeface="Calibri" pitchFamily="34" charset="0"/>
              </a:rPr>
              <a:t>В январе 1942 года войска 50-й и 10-й армии, выбив немцев из Калуги, продвинулись на северо-запад и подошли в районе Зайцевой горы к Варшавскому шоссе. Занять эту гору, отмеченную на картах как высота 269.8, для советского командования означало взять под контроль большую территорию и перерезать вражеские коммуникации, соединяющие немецкий тыл с группировкой войск, расположенной в районе Юхновско-Белевского выступа, то есть ближе всего к Москве, а также соединиться с 33-Армией и десантниками, отрезанными под Вязьмой. Гитлеровцы тоже понимали стратегическую ценность высоты и всячески ее укрепили и усилили отборными частями, переброшенными из Европы. Начальник штаба немецкой армии генерал Блюментрит писал в своих мемуарах: «Если бы русские, наступая с юга, сумели захватить нашу единственную жизненную артерию, то с 4-й полевой армией было бы покончено».</a:t>
            </a:r>
          </a:p>
        </p:txBody>
      </p:sp>
      <p:pic>
        <p:nvPicPr>
          <p:cNvPr id="17412" name="Рисунок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09875"/>
            <a:ext cx="4206875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Рисунок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206875" cy="351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3"/>
          <p:cNvSpPr txBox="1">
            <a:spLocks noChangeArrowheads="1"/>
          </p:cNvSpPr>
          <p:nvPr/>
        </p:nvSpPr>
        <p:spPr bwMode="auto">
          <a:xfrm>
            <a:off x="0" y="1503363"/>
            <a:ext cx="12192000" cy="535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Боевые действия в р-не Зайцевой горы начались войсками</a:t>
            </a:r>
            <a:r>
              <a:rPr lang="ru-RU" b="1">
                <a:latin typeface="Calibri" pitchFamily="34" charset="0"/>
              </a:rPr>
              <a:t> 50 Армии </a:t>
            </a:r>
            <a:r>
              <a:rPr lang="ru-RU" b="1" u="sng">
                <a:latin typeface="Calibri" pitchFamily="34" charset="0"/>
              </a:rPr>
              <a:t>с 26 марта 1942г </a:t>
            </a:r>
            <a:r>
              <a:rPr lang="ru-RU" u="sng">
                <a:latin typeface="Calibri" pitchFamily="34" charset="0"/>
              </a:rPr>
              <a:t>и шли почти не прерывно </a:t>
            </a:r>
            <a:r>
              <a:rPr lang="ru-RU" b="1" u="sng">
                <a:latin typeface="Calibri" pitchFamily="34" charset="0"/>
              </a:rPr>
              <a:t>до 28 апреля 43 года</a:t>
            </a:r>
            <a:r>
              <a:rPr lang="ru-RU" u="sng">
                <a:latin typeface="Calibri" pitchFamily="34" charset="0"/>
              </a:rPr>
              <a:t>.</a:t>
            </a:r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В этих боях за Варшавское шоссе принимали участи следующие части 58, 69, </a:t>
            </a:r>
            <a:r>
              <a:rPr lang="ru-RU" b="1">
                <a:latin typeface="Calibri" pitchFamily="34" charset="0"/>
              </a:rPr>
              <a:t>116</a:t>
            </a:r>
            <a:r>
              <a:rPr lang="ru-RU">
                <a:latin typeface="Calibri" pitchFamily="34" charset="0"/>
              </a:rPr>
              <a:t>, 146,173, 239, 290, 298, 336, 385 стрелковые дивизии 11, 108, 112 тбр. Потери составили от</a:t>
            </a:r>
            <a:r>
              <a:rPr lang="ru-RU" b="1">
                <a:latin typeface="Calibri" pitchFamily="34" charset="0"/>
              </a:rPr>
              <a:t> 50 до 70%</a:t>
            </a:r>
            <a:r>
              <a:rPr lang="ru-RU">
                <a:latin typeface="Calibri" pitchFamily="34" charset="0"/>
              </a:rPr>
              <a:t> личного состава. Убито, раненено и пропало без вести около</a:t>
            </a:r>
            <a:r>
              <a:rPr lang="ru-RU" b="1">
                <a:latin typeface="Calibri" pitchFamily="34" charset="0"/>
              </a:rPr>
              <a:t> 60 тыс </a:t>
            </a:r>
            <a:r>
              <a:rPr lang="ru-RU">
                <a:latin typeface="Calibri" pitchFamily="34" charset="0"/>
              </a:rPr>
              <a:t>человек . Это только за месяц боёв, дальше оборона и Подкоп под высоту 269,8 - результат практически никакой. Высоту взяли в марте 1943г, когда немцы начали свою операцию Буйвол, по сокращению фронта от Ржева. Оставляли усиленные заслоны, они планово отошли на заведомо подготовленный рубеж.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r>
              <a:rPr lang="ru-RU" i="1">
                <a:latin typeface="Calibri" pitchFamily="34" charset="0"/>
              </a:rPr>
              <a:t>Местность, где велись бои, переходила под контроль наших и немцев по несколько раз. При отступлении не хоронили, а документы и списки сжигали, могли вообще не вестись. Времена были тяжелые. Солдат других частей приписывали к частям выполнявшие важные задания только в усном приказе. Много случаев, когда хоронили бойцов через некоторое время после боев ни кто не смотрел на их принадлежность, а приписывали к части которая участвовала в этой операции в этом районе.</a:t>
            </a:r>
          </a:p>
          <a:p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По плану генерала И.В. Болдина части и соединения 50 й армии уже в феврале 1942 г. должны были своим правым флангом сковать противника, а левым флангом (413 я, 290 я, 173 я, 366 я стрелковые дивизии, 2 я и 32 я танковые бригады) нанести главный удар в районе Адамовки, чтобы затем во взаимодействии с частями 4 го воздушно-десантного корпуса, действующего в тылу врага, наступать севернее Варшавского шоссе в тыл юхновской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группировки врага.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371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Box 5"/>
          <p:cNvSpPr txBox="1">
            <a:spLocks noChangeArrowheads="1"/>
          </p:cNvSpPr>
          <p:nvPr/>
        </p:nvSpPr>
        <p:spPr bwMode="auto">
          <a:xfrm>
            <a:off x="5037138" y="276225"/>
            <a:ext cx="715486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Приказ по 116 СД от 11 июля 1942 г.</a:t>
            </a:r>
          </a:p>
        </p:txBody>
      </p:sp>
      <p:sp>
        <p:nvSpPr>
          <p:cNvPr id="20484" name="TextBox 6"/>
          <p:cNvSpPr txBox="1">
            <a:spLocks noChangeArrowheads="1"/>
          </p:cNvSpPr>
          <p:nvPr/>
        </p:nvSpPr>
        <p:spPr bwMode="auto">
          <a:xfrm>
            <a:off x="5037138" y="1670050"/>
            <a:ext cx="71548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По этому приказу 656 СП необходимо было овладеть деревней Шахово. В основном это было тактические бои, успех в которых позволял бы подойти к взятию стратегической высоты «Горы смертников»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0600" y="0"/>
            <a:ext cx="4851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5"/>
          <p:cNvSpPr txBox="1">
            <a:spLocks noChangeArrowheads="1"/>
          </p:cNvSpPr>
          <p:nvPr/>
        </p:nvSpPr>
        <p:spPr bwMode="auto">
          <a:xfrm>
            <a:off x="503238" y="461963"/>
            <a:ext cx="67119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Оперативная сводка 116 СД от 12 июля 1942 г.</a:t>
            </a:r>
          </a:p>
        </p:txBody>
      </p:sp>
      <p:sp>
        <p:nvSpPr>
          <p:cNvPr id="21508" name="TextBox 7"/>
          <p:cNvSpPr txBox="1">
            <a:spLocks noChangeArrowheads="1"/>
          </p:cNvSpPr>
          <p:nvPr/>
        </p:nvSpPr>
        <p:spPr bwMode="auto">
          <a:xfrm>
            <a:off x="0" y="1870075"/>
            <a:ext cx="73406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В сводке сообщается о том, что деревня Шахово взята к 13:00 часам. Были взяты пленные и техника, что может говорить о том, что операция по взятию деревни была продумана и проведена грамотно.</a:t>
            </a:r>
          </a:p>
          <a:p>
            <a:r>
              <a:rPr lang="ru-RU">
                <a:latin typeface="Calibri" pitchFamily="34" charset="0"/>
              </a:rPr>
              <a:t>К 18:00 часам сообщается о потерях в размере 150 человек, из них 25 убитых и 125 раненных.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722</Words>
  <Application>Microsoft Office PowerPoint</Application>
  <PresentationFormat>Произвольный</PresentationFormat>
  <Paragraphs>29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Дедушка в ВОВ 1941 - 1945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Дедушка в ВОВ 1941 - 1945</dc:title>
  <dc:creator>gasu</dc:creator>
  <cp:lastModifiedBy>204</cp:lastModifiedBy>
  <cp:revision>19</cp:revision>
  <dcterms:created xsi:type="dcterms:W3CDTF">2019-12-15T07:02:34Z</dcterms:created>
  <dcterms:modified xsi:type="dcterms:W3CDTF">2019-12-20T03:33:16Z</dcterms:modified>
</cp:coreProperties>
</file>